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9" r:id="rId3"/>
    <p:sldId id="266" r:id="rId4"/>
    <p:sldId id="260" r:id="rId5"/>
    <p:sldId id="261" r:id="rId6"/>
    <p:sldId id="267" r:id="rId7"/>
    <p:sldId id="268" r:id="rId8"/>
    <p:sldId id="269" r:id="rId9"/>
    <p:sldId id="257" r:id="rId10"/>
    <p:sldId id="258" r:id="rId11"/>
    <p:sldId id="262" r:id="rId12"/>
    <p:sldId id="263" r:id="rId13"/>
    <p:sldId id="264" r:id="rId14"/>
    <p:sldId id="265"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380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7044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11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2205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8A87A34-81AB-432B-8DAE-1953F412C126}" type="datetimeFigureOut">
              <a:rPr lang="en-US" smtClean="0"/>
              <a:t>12/28/2022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263417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894143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176366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979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897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765051" y="6375679"/>
            <a:ext cx="1233355" cy="348462"/>
          </a:xfrm>
        </p:spPr>
        <p:txBody>
          <a:bodyPr/>
          <a:lstStyle/>
          <a:p>
            <a:fld id="{48A87A34-81AB-432B-8DAE-1953F412C126}" type="datetimeFigureOut">
              <a:rPr lang="en-US" smtClean="0"/>
              <a:t>12/28/2022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606518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765950" y="6375679"/>
            <a:ext cx="1232456" cy="348462"/>
          </a:xfrm>
        </p:spPr>
        <p:txBody>
          <a:bodyPr/>
          <a:lstStyle/>
          <a:p>
            <a:fld id="{48A87A34-81AB-432B-8DAE-1953F412C126}" type="datetimeFigureOut">
              <a:rPr lang="en-US" smtClean="0"/>
              <a:t>12/28/2022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8216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8A87A34-81AB-432B-8DAE-1953F412C126}" type="datetimeFigureOut">
              <a:rPr lang="en-US" smtClean="0"/>
              <a:pPr/>
              <a:t>12/28/2022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31610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Virtual_memory" TargetMode="External"/><Relationship Id="rId3" Type="http://schemas.openxmlformats.org/officeDocument/2006/relationships/hyperlink" Target="https://en.wikipedia.org/wiki/Data_type" TargetMode="External"/><Relationship Id="rId7" Type="http://schemas.openxmlformats.org/officeDocument/2006/relationships/hyperlink" Target="https://en.wikipedia.org/wiki/Addressing_mode" TargetMode="External"/><Relationship Id="rId12" Type="http://schemas.openxmlformats.org/officeDocument/2006/relationships/hyperlink" Target="https://en.wikipedia.org/wiki/Microarchitecture" TargetMode="External"/><Relationship Id="rId2" Type="http://schemas.openxmlformats.org/officeDocument/2006/relationships/hyperlink" Target="https://en.wikipedia.org/wiki/Machine_code" TargetMode="External"/><Relationship Id="rId1" Type="http://schemas.openxmlformats.org/officeDocument/2006/relationships/slideLayout" Target="../slideLayouts/slideLayout2.xml"/><Relationship Id="rId6" Type="http://schemas.openxmlformats.org/officeDocument/2006/relationships/hyperlink" Target="https://en.wikipedia.org/wiki/Memory_consistency" TargetMode="External"/><Relationship Id="rId11" Type="http://schemas.openxmlformats.org/officeDocument/2006/relationships/hyperlink" Target="https://en.wikipedia.org/wiki/Computer_performance" TargetMode="External"/><Relationship Id="rId5" Type="http://schemas.openxmlformats.org/officeDocument/2006/relationships/hyperlink" Target="https://en.wikipedia.org/wiki/Random-access_memory" TargetMode="External"/><Relationship Id="rId10" Type="http://schemas.openxmlformats.org/officeDocument/2006/relationships/hyperlink" Target="https://en.wikipedia.org/wiki/Binary_compatibility" TargetMode="External"/><Relationship Id="rId4" Type="http://schemas.openxmlformats.org/officeDocument/2006/relationships/hyperlink" Target="https://en.wikipedia.org/wiki/Register_(computer)" TargetMode="External"/><Relationship Id="rId9" Type="http://schemas.openxmlformats.org/officeDocument/2006/relationships/hyperlink" Target="https://en.wikipedia.org/wiki/Input/output"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CPU_cache" TargetMode="External"/><Relationship Id="rId3" Type="http://schemas.openxmlformats.org/officeDocument/2006/relationships/hyperlink" Target="https://en.wikipedia.org/wiki/Computer_storage" TargetMode="External"/><Relationship Id="rId7" Type="http://schemas.openxmlformats.org/officeDocument/2006/relationships/hyperlink" Target="https://en.wikipedia.org/wiki/Processor_register" TargetMode="External"/><Relationship Id="rId2" Type="http://schemas.openxmlformats.org/officeDocument/2006/relationships/hyperlink" Target="https://en.wikipedia.org/wiki/Computer_architecture" TargetMode="External"/><Relationship Id="rId1" Type="http://schemas.openxmlformats.org/officeDocument/2006/relationships/slideLayout" Target="../slideLayouts/slideLayout2.xml"/><Relationship Id="rId6" Type="http://schemas.openxmlformats.org/officeDocument/2006/relationships/hyperlink" Target="https://en.wikipedia.org/wiki/Memory_hierarchy#cite_note-toyzee-1" TargetMode="External"/><Relationship Id="rId5" Type="http://schemas.openxmlformats.org/officeDocument/2006/relationships/hyperlink" Target="https://en.wikipedia.org/wiki/Locality_of_reference" TargetMode="External"/><Relationship Id="rId10" Type="http://schemas.openxmlformats.org/officeDocument/2006/relationships/image" Target="../media/image14.png"/><Relationship Id="rId4" Type="http://schemas.openxmlformats.org/officeDocument/2006/relationships/hyperlink" Target="https://en.wikipedia.org/wiki/Computer_programming" TargetMode="External"/><Relationship Id="rId9" Type="http://schemas.openxmlformats.org/officeDocument/2006/relationships/hyperlink" Target="https://en.wikipedia.org/wiki/Random-access_memo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mygreatlearning.com/blog/android-tutoria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Processor_register" TargetMode="External"/><Relationship Id="rId13" Type="http://schemas.openxmlformats.org/officeDocument/2006/relationships/hyperlink" Target="https://en.wikipedia.org/wiki/Data_(computing)" TargetMode="External"/><Relationship Id="rId18" Type="http://schemas.openxmlformats.org/officeDocument/2006/relationships/image" Target="../media/image12.png"/><Relationship Id="rId3" Type="http://schemas.openxmlformats.org/officeDocument/2006/relationships/hyperlink" Target="https://en.wikipedia.org/wiki/John_von_Neumann" TargetMode="External"/><Relationship Id="rId7" Type="http://schemas.openxmlformats.org/officeDocument/2006/relationships/hyperlink" Target="https://en.wikipedia.org/wiki/Arithmetic_logic_unit" TargetMode="External"/><Relationship Id="rId12" Type="http://schemas.openxmlformats.org/officeDocument/2006/relationships/hyperlink" Target="https://en.wikipedia.org/wiki/Computer_memory" TargetMode="External"/><Relationship Id="rId17" Type="http://schemas.openxmlformats.org/officeDocument/2006/relationships/hyperlink" Target="https://en.wikipedia.org/wiki/Von_Neumann_architecture#cite_note-FirstDraftReport-1" TargetMode="External"/><Relationship Id="rId2" Type="http://schemas.openxmlformats.org/officeDocument/2006/relationships/hyperlink" Target="https://en.wikipedia.org/wiki/Computer_architecture" TargetMode="External"/><Relationship Id="rId16" Type="http://schemas.openxmlformats.org/officeDocument/2006/relationships/hyperlink" Target="https://en.wikipedia.org/wiki/Input_and_output" TargetMode="External"/><Relationship Id="rId1" Type="http://schemas.openxmlformats.org/officeDocument/2006/relationships/slideLayout" Target="../slideLayouts/slideLayout2.xml"/><Relationship Id="rId6" Type="http://schemas.openxmlformats.org/officeDocument/2006/relationships/hyperlink" Target="https://en.wikipedia.org/wiki/Central_processing_unit" TargetMode="External"/><Relationship Id="rId11" Type="http://schemas.openxmlformats.org/officeDocument/2006/relationships/hyperlink" Target="https://en.wikipedia.org/wiki/Program_counter" TargetMode="External"/><Relationship Id="rId5" Type="http://schemas.openxmlformats.org/officeDocument/2006/relationships/hyperlink" Target="https://en.wikipedia.org/wiki/Digital_computer" TargetMode="External"/><Relationship Id="rId15" Type="http://schemas.openxmlformats.org/officeDocument/2006/relationships/hyperlink" Target="https://en.wikipedia.org/wiki/Mass_storage" TargetMode="External"/><Relationship Id="rId10" Type="http://schemas.openxmlformats.org/officeDocument/2006/relationships/hyperlink" Target="https://en.wikipedia.org/wiki/Instruction_register" TargetMode="External"/><Relationship Id="rId4" Type="http://schemas.openxmlformats.org/officeDocument/2006/relationships/hyperlink" Target="https://en.wikipedia.org/wiki/First_Draft_of_a_Report_on_the_EDVAC" TargetMode="External"/><Relationship Id="rId9" Type="http://schemas.openxmlformats.org/officeDocument/2006/relationships/hyperlink" Target="https://en.wikipedia.org/wiki/Control_unit" TargetMode="External"/><Relationship Id="rId14" Type="http://schemas.openxmlformats.org/officeDocument/2006/relationships/hyperlink" Target="https://en.wikipedia.org/wiki/Instruction_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chor="ctr"/>
          <a:lstStyle/>
          <a:p>
            <a:r>
              <a:rPr lang="en-US" altLang="zh-TW" b="1" dirty="0"/>
              <a:t>Computer </a:t>
            </a:r>
            <a:r>
              <a:rPr lang="en-US" altLang="zh-TW" b="1" dirty="0" smtClean="0"/>
              <a:t>Organization</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246228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0221" y="335885"/>
            <a:ext cx="9905998" cy="1478570"/>
          </a:xfrm>
        </p:spPr>
        <p:txBody>
          <a:bodyPr/>
          <a:lstStyle/>
          <a:p>
            <a:r>
              <a:rPr lang="en-US" altLang="zh-TW" dirty="0"/>
              <a:t>John von </a:t>
            </a:r>
            <a:r>
              <a:rPr lang="en-US" altLang="zh-TW" dirty="0" smtClean="0"/>
              <a:t>Neumann</a:t>
            </a:r>
            <a:endParaRPr lang="zh-TW" altLang="en-US" dirty="0"/>
          </a:p>
        </p:txBody>
      </p:sp>
      <p:sp>
        <p:nvSpPr>
          <p:cNvPr id="3" name="內容版面配置區 2"/>
          <p:cNvSpPr>
            <a:spLocks noGrp="1"/>
          </p:cNvSpPr>
          <p:nvPr>
            <p:ph idx="1"/>
          </p:nvPr>
        </p:nvSpPr>
        <p:spPr>
          <a:xfrm>
            <a:off x="670562" y="1692535"/>
            <a:ext cx="8323809" cy="4666701"/>
          </a:xfrm>
        </p:spPr>
        <p:txBody>
          <a:bodyPr>
            <a:normAutofit/>
          </a:bodyPr>
          <a:lstStyle/>
          <a:p>
            <a:r>
              <a:rPr lang="en-US" altLang="zh-TW" sz="2800" dirty="0"/>
              <a:t>John von Neumann was a Hungarian-American mathematician, physicist, computer scientist, engineer, and polymath. His Hungarian name was Neumann </a:t>
            </a:r>
            <a:r>
              <a:rPr lang="en-US" altLang="zh-TW" sz="2800" dirty="0" err="1"/>
              <a:t>János</a:t>
            </a:r>
            <a:r>
              <a:rPr lang="en-US" altLang="zh-TW" sz="2800" dirty="0"/>
              <a:t> Lajos, and he died on February 8, 1957. He was hailed as "the last representative of the great mathematicians who were equally at home in both pure and applied mathematics" and was thought to have had the broadest scope of any mathematician of his </a:t>
            </a:r>
            <a:r>
              <a:rPr lang="en-US" altLang="zh-TW" sz="2800" dirty="0" smtClean="0"/>
              <a:t>era. </a:t>
            </a:r>
            <a:r>
              <a:rPr lang="en-US" altLang="zh-TW" sz="2800" dirty="0"/>
              <a:t>He combined the pure and applied </a:t>
            </a:r>
            <a:r>
              <a:rPr lang="en-US" altLang="zh-TW" sz="2800" dirty="0" smtClean="0"/>
              <a:t>sciences.</a:t>
            </a:r>
            <a:endParaRPr lang="zh-TW" altLang="en-US" sz="2800" dirty="0"/>
          </a:p>
        </p:txBody>
      </p:sp>
      <p:pic>
        <p:nvPicPr>
          <p:cNvPr id="5" name="圖片 4"/>
          <p:cNvPicPr>
            <a:picLocks noChangeAspect="1"/>
          </p:cNvPicPr>
          <p:nvPr/>
        </p:nvPicPr>
        <p:blipFill>
          <a:blip r:embed="rId2"/>
          <a:stretch>
            <a:fillRect/>
          </a:stretch>
        </p:blipFill>
        <p:spPr>
          <a:xfrm>
            <a:off x="8994371" y="2920047"/>
            <a:ext cx="2535177" cy="3307253"/>
          </a:xfrm>
          <a:prstGeom prst="rect">
            <a:avLst/>
          </a:prstGeom>
        </p:spPr>
      </p:pic>
    </p:spTree>
    <p:extLst>
      <p:ext uri="{BB962C8B-B14F-4D97-AF65-F5344CB8AC3E}">
        <p14:creationId xmlns:p14="http://schemas.microsoft.com/office/powerpoint/2010/main" val="276928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Instruction set architecture</a:t>
            </a:r>
            <a:br>
              <a:rPr lang="en-US" altLang="zh-TW" dirty="0"/>
            </a:br>
            <a:endParaRPr lang="zh-TW" altLang="en-US" dirty="0"/>
          </a:p>
        </p:txBody>
      </p:sp>
      <p:sp>
        <p:nvSpPr>
          <p:cNvPr id="3" name="內容版面配置區 2"/>
          <p:cNvSpPr>
            <a:spLocks noGrp="1"/>
          </p:cNvSpPr>
          <p:nvPr>
            <p:ph idx="1"/>
          </p:nvPr>
        </p:nvSpPr>
        <p:spPr>
          <a:xfrm>
            <a:off x="1041660" y="1493028"/>
            <a:ext cx="9905999" cy="5049088"/>
          </a:xfrm>
        </p:spPr>
        <p:txBody>
          <a:bodyPr>
            <a:normAutofit fontScale="92500"/>
          </a:bodyPr>
          <a:lstStyle/>
          <a:p>
            <a:r>
              <a:rPr lang="en-US" altLang="zh-TW" dirty="0"/>
              <a:t>An abstract representation of a computer is known as an instruction set architecture (ISA), often known as computer architecture. An implementation is a machine that carries out the instructions specified by that ISA, such as a central processing unit (CPU</a:t>
            </a:r>
            <a:r>
              <a:rPr lang="en-US" altLang="zh-TW" dirty="0" smtClean="0"/>
              <a:t>).</a:t>
            </a:r>
          </a:p>
          <a:p>
            <a:r>
              <a:rPr lang="en-US" altLang="zh-TW" dirty="0"/>
              <a:t>In general, an ISA defines the supported </a:t>
            </a:r>
            <a:r>
              <a:rPr lang="en-US" altLang="zh-TW" dirty="0">
                <a:hlinkClick r:id="rId2" tooltip="Machine code"/>
              </a:rPr>
              <a:t>instructions</a:t>
            </a:r>
            <a:r>
              <a:rPr lang="en-US" altLang="zh-TW" dirty="0"/>
              <a:t>, </a:t>
            </a:r>
            <a:r>
              <a:rPr lang="en-US" altLang="zh-TW" dirty="0">
                <a:hlinkClick r:id="rId3" tooltip="Data type"/>
              </a:rPr>
              <a:t>data types</a:t>
            </a:r>
            <a:r>
              <a:rPr lang="en-US" altLang="zh-TW" dirty="0"/>
              <a:t>, </a:t>
            </a:r>
            <a:r>
              <a:rPr lang="en-US" altLang="zh-TW" dirty="0">
                <a:hlinkClick r:id="rId4" tooltip="Register (computer)"/>
              </a:rPr>
              <a:t>registers</a:t>
            </a:r>
            <a:r>
              <a:rPr lang="en-US" altLang="zh-TW" dirty="0"/>
              <a:t>, the hardware support for managing </a:t>
            </a:r>
            <a:r>
              <a:rPr lang="en-US" altLang="zh-TW" dirty="0">
                <a:hlinkClick r:id="rId5" tooltip="Random-access memory"/>
              </a:rPr>
              <a:t>main memory</a:t>
            </a:r>
            <a:r>
              <a:rPr lang="en-US" altLang="zh-TW" dirty="0"/>
              <a:t>, fundamental features (such as the </a:t>
            </a:r>
            <a:r>
              <a:rPr lang="en-US" altLang="zh-TW" dirty="0">
                <a:hlinkClick r:id="rId6" tooltip="Memory consistency"/>
              </a:rPr>
              <a:t>memory consistency</a:t>
            </a:r>
            <a:r>
              <a:rPr lang="en-US" altLang="zh-TW" dirty="0"/>
              <a:t>, </a:t>
            </a:r>
            <a:r>
              <a:rPr lang="en-US" altLang="zh-TW" dirty="0">
                <a:hlinkClick r:id="rId7" tooltip="Addressing mode"/>
              </a:rPr>
              <a:t>addressing modes</a:t>
            </a:r>
            <a:r>
              <a:rPr lang="en-US" altLang="zh-TW" dirty="0"/>
              <a:t>, </a:t>
            </a:r>
            <a:r>
              <a:rPr lang="en-US" altLang="zh-TW" dirty="0">
                <a:hlinkClick r:id="rId8" tooltip="Virtual memory"/>
              </a:rPr>
              <a:t>virtual memory</a:t>
            </a:r>
            <a:r>
              <a:rPr lang="en-US" altLang="zh-TW" dirty="0"/>
              <a:t>), and the </a:t>
            </a:r>
            <a:r>
              <a:rPr lang="en-US" altLang="zh-TW" dirty="0">
                <a:hlinkClick r:id="rId9" tooltip="Input/output"/>
              </a:rPr>
              <a:t>input/output</a:t>
            </a:r>
            <a:r>
              <a:rPr lang="en-US" altLang="zh-TW" dirty="0"/>
              <a:t> model of a family of implementations of the ISA</a:t>
            </a:r>
            <a:r>
              <a:rPr lang="en-US" altLang="zh-TW" dirty="0" smtClean="0"/>
              <a:t>.</a:t>
            </a:r>
          </a:p>
          <a:p>
            <a:r>
              <a:rPr lang="en-US" altLang="zh-TW" dirty="0"/>
              <a:t>An ISA specifies the behavior of </a:t>
            </a:r>
            <a:r>
              <a:rPr lang="en-US" altLang="zh-TW" dirty="0">
                <a:hlinkClick r:id="rId2" tooltip="Machine code"/>
              </a:rPr>
              <a:t>machine code</a:t>
            </a:r>
            <a:r>
              <a:rPr lang="en-US" altLang="zh-TW" dirty="0"/>
              <a:t> running on implementations of that ISA in a fashion that does not depend on the characteristics of that implementation, providing </a:t>
            </a:r>
            <a:r>
              <a:rPr lang="en-US" altLang="zh-TW" dirty="0">
                <a:hlinkClick r:id="rId10" tooltip="Binary compatibility"/>
              </a:rPr>
              <a:t>binary compatibility</a:t>
            </a:r>
            <a:r>
              <a:rPr lang="en-US" altLang="zh-TW" dirty="0"/>
              <a:t> between implementations. This enables multiple implementations of an ISA that differ in characteristics such as </a:t>
            </a:r>
            <a:r>
              <a:rPr lang="en-US" altLang="zh-TW" dirty="0">
                <a:hlinkClick r:id="rId11" tooltip="Computer performance"/>
              </a:rPr>
              <a:t>performance</a:t>
            </a:r>
            <a:r>
              <a:rPr lang="en-US" altLang="zh-TW" dirty="0"/>
              <a:t>, physical size, and monetary cost (among other things), but that are capable of running the same machine code, so that a lower-performance, lower-cost machine can be replaced with a higher-cost, higher-performance machine without having to replace software. It also enables the evolution of the </a:t>
            </a:r>
            <a:r>
              <a:rPr lang="en-US" altLang="zh-TW" dirty="0">
                <a:hlinkClick r:id="rId12" tooltip="Microarchitecture"/>
              </a:rPr>
              <a:t>microarchitectures</a:t>
            </a:r>
            <a:r>
              <a:rPr lang="en-US" altLang="zh-TW" dirty="0"/>
              <a:t> of the implementations of that ISA, so that a newer, higher-performance implementation of an ISA can run software that runs on previous generations of implementations.</a:t>
            </a:r>
            <a:endParaRPr lang="en-US" altLang="zh-TW" dirty="0"/>
          </a:p>
          <a:p>
            <a:endParaRPr lang="en-US" altLang="zh-TW" dirty="0" smtClean="0"/>
          </a:p>
          <a:p>
            <a:endParaRPr lang="zh-TW" altLang="en-US" dirty="0"/>
          </a:p>
        </p:txBody>
      </p:sp>
    </p:spTree>
    <p:extLst>
      <p:ext uri="{BB962C8B-B14F-4D97-AF65-F5344CB8AC3E}">
        <p14:creationId xmlns:p14="http://schemas.microsoft.com/office/powerpoint/2010/main" val="233924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MEMORY HEIRACHY</a:t>
            </a:r>
            <a:endParaRPr lang="zh-TW" altLang="en-US" dirty="0"/>
          </a:p>
        </p:txBody>
      </p:sp>
      <p:sp>
        <p:nvSpPr>
          <p:cNvPr id="3" name="內容版面配置區 2"/>
          <p:cNvSpPr>
            <a:spLocks noGrp="1"/>
          </p:cNvSpPr>
          <p:nvPr>
            <p:ph idx="1"/>
          </p:nvPr>
        </p:nvSpPr>
        <p:spPr>
          <a:xfrm>
            <a:off x="1251678" y="1305099"/>
            <a:ext cx="10178322" cy="3593591"/>
          </a:xfrm>
        </p:spPr>
        <p:txBody>
          <a:bodyPr>
            <a:noAutofit/>
          </a:bodyPr>
          <a:lstStyle/>
          <a:p>
            <a:r>
              <a:rPr lang="en-US" altLang="zh-TW" sz="1600" dirty="0"/>
              <a:t>In </a:t>
            </a:r>
            <a:r>
              <a:rPr lang="en-US" altLang="zh-TW" sz="1600" dirty="0">
                <a:hlinkClick r:id="rId2" tooltip="Computer architecture"/>
              </a:rPr>
              <a:t>computer architecture</a:t>
            </a:r>
            <a:r>
              <a:rPr lang="en-US" altLang="zh-TW" sz="1600" dirty="0"/>
              <a:t>, the </a:t>
            </a:r>
            <a:r>
              <a:rPr lang="en-US" altLang="zh-TW" sz="1600" b="1" dirty="0"/>
              <a:t>memory hierarchy</a:t>
            </a:r>
            <a:r>
              <a:rPr lang="en-US" altLang="zh-TW" sz="1600" dirty="0"/>
              <a:t> separates </a:t>
            </a:r>
            <a:r>
              <a:rPr lang="en-US" altLang="zh-TW" sz="1600" dirty="0">
                <a:hlinkClick r:id="rId3" tooltip="Computer storage"/>
              </a:rPr>
              <a:t>computer storage</a:t>
            </a:r>
            <a:r>
              <a:rPr lang="en-US" altLang="zh-TW" sz="1600" dirty="0"/>
              <a:t> into a hierarchy based on response time. Since response time, complexity, and capacity are related, the levels may also be distinguished by their performance and controlling technologies</a:t>
            </a:r>
            <a:r>
              <a:rPr lang="en-US" altLang="zh-TW" sz="1600" dirty="0" smtClean="0"/>
              <a:t>.</a:t>
            </a:r>
            <a:r>
              <a:rPr lang="en-US" altLang="zh-TW" sz="1600" dirty="0"/>
              <a:t> Memory hierarchy affects performance in computer architectural design, algorithm predictions, and lower level </a:t>
            </a:r>
            <a:r>
              <a:rPr lang="en-US" altLang="zh-TW" sz="1600" dirty="0">
                <a:hlinkClick r:id="rId4" tooltip="Computer programming"/>
              </a:rPr>
              <a:t>programming</a:t>
            </a:r>
            <a:r>
              <a:rPr lang="en-US" altLang="zh-TW" sz="1600" dirty="0"/>
              <a:t> constructs involving </a:t>
            </a:r>
            <a:r>
              <a:rPr lang="en-US" altLang="zh-TW" sz="1600" dirty="0">
                <a:hlinkClick r:id="rId5" tooltip="Locality of reference"/>
              </a:rPr>
              <a:t>locality of reference</a:t>
            </a:r>
            <a:r>
              <a:rPr lang="en-US" altLang="zh-TW" sz="1600" dirty="0"/>
              <a:t>.</a:t>
            </a:r>
          </a:p>
          <a:p>
            <a:r>
              <a:rPr lang="en-US" altLang="zh-TW" sz="1600" dirty="0"/>
              <a:t>Designing for high performance requires considering the restrictions of the memory hierarchy, i.e. the size and capabilities of each component. Each of the various components can be viewed as part of a hierarchy of memories (m</a:t>
            </a:r>
            <a:r>
              <a:rPr lang="en-US" altLang="zh-TW" sz="1600" baseline="-25000" dirty="0"/>
              <a:t>1</a:t>
            </a:r>
            <a:r>
              <a:rPr lang="en-US" altLang="zh-TW" sz="1600" dirty="0"/>
              <a:t>, m</a:t>
            </a:r>
            <a:r>
              <a:rPr lang="en-US" altLang="zh-TW" sz="1600" baseline="-25000" dirty="0"/>
              <a:t>2</a:t>
            </a:r>
            <a:r>
              <a:rPr lang="en-US" altLang="zh-TW" sz="1600" dirty="0"/>
              <a:t>, ..., </a:t>
            </a:r>
            <a:r>
              <a:rPr lang="en-US" altLang="zh-TW" sz="1600" dirty="0" smtClean="0"/>
              <a:t>m </a:t>
            </a:r>
            <a:r>
              <a:rPr lang="en-US" altLang="zh-TW" sz="1600" baseline="-25000" dirty="0" smtClean="0"/>
              <a:t>n</a:t>
            </a:r>
            <a:r>
              <a:rPr lang="en-US" altLang="zh-TW" sz="1600" dirty="0"/>
              <a:t>) in which each member m</a:t>
            </a:r>
            <a:r>
              <a:rPr lang="en-US" altLang="zh-TW" sz="1600" baseline="-25000" dirty="0"/>
              <a:t>i</a:t>
            </a:r>
            <a:r>
              <a:rPr lang="en-US" altLang="zh-TW" sz="1600" dirty="0"/>
              <a:t> is typically smaller and faster than the next highest member m</a:t>
            </a:r>
            <a:r>
              <a:rPr lang="en-US" altLang="zh-TW" sz="1600" baseline="-25000" dirty="0"/>
              <a:t>i+1</a:t>
            </a:r>
            <a:r>
              <a:rPr lang="en-US" altLang="zh-TW" sz="1600" dirty="0"/>
              <a:t> of the hierarchy. To limit waiting by higher levels, a lower level will respond by filling a buffer and then signaling for activating the transfer.</a:t>
            </a:r>
          </a:p>
          <a:p>
            <a:r>
              <a:rPr lang="en-US" altLang="zh-TW" sz="1600" dirty="0"/>
              <a:t>There are four major storage levels.</a:t>
            </a:r>
            <a:r>
              <a:rPr lang="en-US" altLang="zh-TW" sz="1600" baseline="30000" dirty="0">
                <a:hlinkClick r:id="rId6"/>
              </a:rPr>
              <a:t>[1]</a:t>
            </a:r>
            <a:endParaRPr lang="en-US" altLang="zh-TW" sz="1600" dirty="0"/>
          </a:p>
          <a:p>
            <a:r>
              <a:rPr lang="en-US" altLang="zh-TW" sz="1600" i="1" dirty="0"/>
              <a:t>Internal</a:t>
            </a:r>
            <a:r>
              <a:rPr lang="en-US" altLang="zh-TW" sz="1600" dirty="0"/>
              <a:t> – </a:t>
            </a:r>
            <a:r>
              <a:rPr lang="en-US" altLang="zh-TW" sz="1600" dirty="0">
                <a:hlinkClick r:id="rId7" tooltip="Processor register"/>
              </a:rPr>
              <a:t>Processor registers</a:t>
            </a:r>
            <a:r>
              <a:rPr lang="en-US" altLang="zh-TW" sz="1600" dirty="0"/>
              <a:t> and </a:t>
            </a:r>
            <a:r>
              <a:rPr lang="en-US" altLang="zh-TW" sz="1600" dirty="0">
                <a:hlinkClick r:id="rId8" tooltip="CPU cache"/>
              </a:rPr>
              <a:t>cache</a:t>
            </a:r>
            <a:r>
              <a:rPr lang="en-US" altLang="zh-TW" sz="1600" dirty="0"/>
              <a:t>.</a:t>
            </a:r>
          </a:p>
          <a:p>
            <a:r>
              <a:rPr lang="en-US" altLang="zh-TW" sz="1600" dirty="0"/>
              <a:t>Main – the system </a:t>
            </a:r>
            <a:r>
              <a:rPr lang="en-US" altLang="zh-TW" sz="1600" dirty="0">
                <a:hlinkClick r:id="rId9" tooltip="Random-access memory"/>
              </a:rPr>
              <a:t>RAM</a:t>
            </a:r>
            <a:r>
              <a:rPr lang="en-US" altLang="zh-TW" sz="1600" dirty="0"/>
              <a:t> and controller cards.</a:t>
            </a:r>
          </a:p>
          <a:p>
            <a:r>
              <a:rPr lang="en-US" altLang="zh-TW" sz="1600" dirty="0"/>
              <a:t>On-line mass storage – Secondary storage.</a:t>
            </a:r>
          </a:p>
          <a:p>
            <a:r>
              <a:rPr lang="en-US" altLang="zh-TW" sz="1600" dirty="0"/>
              <a:t>Off-line bulk storage – Tertiary and Off-line storage.</a:t>
            </a:r>
          </a:p>
          <a:p>
            <a:endParaRPr lang="zh-TW" altLang="en-US" sz="1800" dirty="0"/>
          </a:p>
        </p:txBody>
      </p:sp>
      <p:pic>
        <p:nvPicPr>
          <p:cNvPr id="6" name="圖片 5"/>
          <p:cNvPicPr>
            <a:picLocks noChangeAspect="1"/>
          </p:cNvPicPr>
          <p:nvPr/>
        </p:nvPicPr>
        <p:blipFill>
          <a:blip r:embed="rId10"/>
          <a:stretch>
            <a:fillRect/>
          </a:stretch>
        </p:blipFill>
        <p:spPr>
          <a:xfrm>
            <a:off x="6531491" y="3674225"/>
            <a:ext cx="5239404" cy="3050771"/>
          </a:xfrm>
          <a:prstGeom prst="rect">
            <a:avLst/>
          </a:prstGeom>
          <a:solidFill>
            <a:schemeClr val="accent3">
              <a:lumMod val="60000"/>
              <a:lumOff val="40000"/>
            </a:schemeClr>
          </a:solidFill>
          <a:ln>
            <a:solidFill>
              <a:schemeClr val="accent3">
                <a:lumMod val="60000"/>
                <a:lumOff val="40000"/>
              </a:schemeClr>
            </a:solidFill>
          </a:ln>
        </p:spPr>
      </p:pic>
    </p:spTree>
    <p:extLst>
      <p:ext uri="{BB962C8B-B14F-4D97-AF65-F5344CB8AC3E}">
        <p14:creationId xmlns:p14="http://schemas.microsoft.com/office/powerpoint/2010/main" val="374007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Principle of locality</a:t>
            </a:r>
            <a:br>
              <a:rPr lang="en-US" altLang="zh-TW" dirty="0"/>
            </a:br>
            <a:endParaRPr lang="zh-TW" altLang="en-US" dirty="0"/>
          </a:p>
        </p:txBody>
      </p:sp>
      <p:sp>
        <p:nvSpPr>
          <p:cNvPr id="3" name="內容版面配置區 2"/>
          <p:cNvSpPr>
            <a:spLocks noGrp="1"/>
          </p:cNvSpPr>
          <p:nvPr>
            <p:ph idx="1"/>
          </p:nvPr>
        </p:nvSpPr>
        <p:spPr>
          <a:xfrm>
            <a:off x="1251678" y="1487979"/>
            <a:ext cx="10178322" cy="4838006"/>
          </a:xfrm>
        </p:spPr>
        <p:txBody>
          <a:bodyPr/>
          <a:lstStyle/>
          <a:p>
            <a:pPr marL="0" indent="0">
              <a:buNone/>
            </a:pPr>
            <a:r>
              <a:rPr lang="en-US" altLang="zh-TW" dirty="0"/>
              <a:t>According to the localization principle of physics, an object is only directly impacted by its immediate surroundings. A "local theory" is one that takes the concept of locality into account. The idea of immediate "activity at a distance" is replaced by this. The field theories of classical physics gave rise to locality. The idea is that anything in the area between the two sites must operate as a mediator if an activity at one point is to have an impact at another. The influence must be carried by anything that moves through the space between the two sites, such a wave or particle</a:t>
            </a:r>
            <a:r>
              <a:rPr lang="en-US" altLang="zh-TW" dirty="0" smtClean="0"/>
              <a:t>.</a:t>
            </a:r>
          </a:p>
          <a:p>
            <a:pPr marL="0" indent="0">
              <a:buNone/>
            </a:pPr>
            <a:r>
              <a:rPr lang="en-US" altLang="zh-TW" dirty="0"/>
              <a:t>The speed at which all such influences can move is restricted to the speed of light, </a:t>
            </a:r>
            <a:r>
              <a:rPr lang="en-US" altLang="zh-TW" dirty="0" err="1"/>
              <a:t>displaystyle</a:t>
            </a:r>
            <a:r>
              <a:rPr lang="en-US" altLang="zh-TW" dirty="0"/>
              <a:t> c, by the special theory of relativity. As a result, the principle of locality indicates that an occurrence at one location cannot have the same effect at another location at the same time. </a:t>
            </a:r>
            <a:r>
              <a:rPr lang="en-US" altLang="zh-TW" dirty="0" err="1"/>
              <a:t>Displaystyle</a:t>
            </a:r>
            <a:r>
              <a:rPr lang="en-US" altLang="zh-TW" dirty="0"/>
              <a:t> T=D/c, where </a:t>
            </a:r>
            <a:r>
              <a:rPr lang="en-US" altLang="zh-TW" dirty="0" err="1" smtClean="0"/>
              <a:t>Displaystyle</a:t>
            </a:r>
            <a:r>
              <a:rPr lang="en-US" altLang="zh-TW" dirty="0" smtClean="0"/>
              <a:t> </a:t>
            </a:r>
            <a:r>
              <a:rPr lang="en-US" altLang="zh-TW" dirty="0"/>
              <a:t>D is the distance between the points and </a:t>
            </a:r>
            <a:r>
              <a:rPr lang="en-US" altLang="zh-TW" dirty="0" err="1"/>
              <a:t>Displaystyle</a:t>
            </a:r>
            <a:r>
              <a:rPr lang="en-US" altLang="zh-TW" dirty="0"/>
              <a:t> c is the speed of light in a vacuum, states that an event at </a:t>
            </a:r>
            <a:r>
              <a:rPr lang="en-US" altLang="zh-TW" dirty="0" err="1"/>
              <a:t>Displaystyle</a:t>
            </a:r>
            <a:r>
              <a:rPr lang="en-US" altLang="zh-TW" dirty="0"/>
              <a:t> A cannot result at </a:t>
            </a:r>
            <a:r>
              <a:rPr lang="en-US" altLang="zh-TW" dirty="0" err="1"/>
              <a:t>Displaystyle</a:t>
            </a:r>
            <a:r>
              <a:rPr lang="en-US" altLang="zh-TW" dirty="0"/>
              <a:t> B in a time less than </a:t>
            </a:r>
            <a:r>
              <a:rPr lang="en-US" altLang="zh-TW" dirty="0" err="1"/>
              <a:t>Displaystyle</a:t>
            </a:r>
            <a:r>
              <a:rPr lang="en-US" altLang="zh-TW" dirty="0"/>
              <a:t> T=D/c.</a:t>
            </a:r>
            <a:endParaRPr lang="zh-TW" altLang="en-US" dirty="0"/>
          </a:p>
        </p:txBody>
      </p:sp>
    </p:spTree>
    <p:extLst>
      <p:ext uri="{BB962C8B-B14F-4D97-AF65-F5344CB8AC3E}">
        <p14:creationId xmlns:p14="http://schemas.microsoft.com/office/powerpoint/2010/main" val="237647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RAM vs ROM</a:t>
            </a:r>
            <a:br>
              <a:rPr lang="en-US" altLang="zh-TW" dirty="0"/>
            </a:br>
            <a:endParaRPr lang="zh-TW" altLang="en-US" dirty="0"/>
          </a:p>
        </p:txBody>
      </p:sp>
      <p:sp>
        <p:nvSpPr>
          <p:cNvPr id="3" name="內容版面配置區 2"/>
          <p:cNvSpPr>
            <a:spLocks noGrp="1"/>
          </p:cNvSpPr>
          <p:nvPr>
            <p:ph idx="1"/>
          </p:nvPr>
        </p:nvSpPr>
        <p:spPr>
          <a:xfrm>
            <a:off x="1135300" y="1554481"/>
            <a:ext cx="10178322" cy="4397432"/>
          </a:xfrm>
        </p:spPr>
        <p:txBody>
          <a:bodyPr>
            <a:normAutofit fontScale="92500"/>
          </a:bodyPr>
          <a:lstStyle/>
          <a:p>
            <a:r>
              <a:rPr lang="en-US" altLang="zh-TW" b="1" dirty="0"/>
              <a:t>RAM </a:t>
            </a:r>
            <a:r>
              <a:rPr lang="en-US" altLang="zh-TW" dirty="0"/>
              <a:t>is volatile memory, which means that the information temporarily stored in the module is erased when you restart or shut down your computer. Because the information is stored electrically on transistors, when there is no electric current, the data disappears. Each time you request a file or information, it is retrieved either from the computer's storage disk or the internet. The data is stored in RAM, so each time you switch from one program or page to another, the information is instantly available. When the computer is shut down, the memory is cleared until the process begins again. Volatile memory can be changed, upgraded, or expanded easily by users</a:t>
            </a:r>
            <a:r>
              <a:rPr lang="en-US" altLang="zh-TW" dirty="0" smtClean="0"/>
              <a:t>.</a:t>
            </a:r>
          </a:p>
          <a:p>
            <a:r>
              <a:rPr lang="en-US" altLang="zh-TW" b="1" dirty="0"/>
              <a:t>ROM</a:t>
            </a:r>
            <a:r>
              <a:rPr lang="en-US" altLang="zh-TW" dirty="0"/>
              <a:t> stands for non-volatile memory in computers., which means the information is permanently stored on the chip. The memory does not depend on an electric current to save data, instead, data is written to individual cells using binary code. Non-volatile memory is used for parts of the computer that do not change, such as the initial boot-up portion of the software, or the firmware instructions that make your printer run. Turning off the computer does not have any effect on ROM. Non-volatile memory cannot be changed by users.</a:t>
            </a:r>
            <a:endParaRPr lang="zh-TW" altLang="en-US" dirty="0"/>
          </a:p>
        </p:txBody>
      </p:sp>
    </p:spTree>
    <p:extLst>
      <p:ext uri="{BB962C8B-B14F-4D97-AF65-F5344CB8AC3E}">
        <p14:creationId xmlns:p14="http://schemas.microsoft.com/office/powerpoint/2010/main" val="3942224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484370" y="2315185"/>
            <a:ext cx="5705475" cy="2676525"/>
          </a:xfrm>
          <a:prstGeom prst="rect">
            <a:avLst/>
          </a:prstGeom>
        </p:spPr>
      </p:pic>
      <p:sp>
        <p:nvSpPr>
          <p:cNvPr id="5" name="AutoShape 2" descr="What is the difference between DRAM &amp; cache memory? - Quora"/>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US" altLang="zh-TW" dirty="0">
                <a:solidFill>
                  <a:srgbClr val="FF0000"/>
                </a:solidFill>
              </a:rPr>
              <a:t>D</a:t>
            </a:r>
            <a:r>
              <a:rPr lang="en-US" altLang="zh-TW" dirty="0"/>
              <a:t>RAM vs </a:t>
            </a:r>
            <a:r>
              <a:rPr lang="en-US" altLang="zh-TW" dirty="0" smtClean="0">
                <a:solidFill>
                  <a:srgbClr val="FF0000"/>
                </a:solidFill>
              </a:rPr>
              <a:t>S</a:t>
            </a:r>
            <a:r>
              <a:rPr lang="en-US" altLang="zh-TW" dirty="0" smtClean="0"/>
              <a:t>RAM</a:t>
            </a:r>
            <a:endParaRPr lang="zh-TW" altLang="en-US" sz="2200" dirty="0"/>
          </a:p>
        </p:txBody>
      </p:sp>
      <p:sp>
        <p:nvSpPr>
          <p:cNvPr id="6" name="矩形 5"/>
          <p:cNvSpPr/>
          <p:nvPr/>
        </p:nvSpPr>
        <p:spPr>
          <a:xfrm>
            <a:off x="5968384" y="482120"/>
            <a:ext cx="6096000" cy="646331"/>
          </a:xfrm>
          <a:prstGeom prst="rect">
            <a:avLst/>
          </a:prstGeom>
        </p:spPr>
        <p:txBody>
          <a:bodyPr>
            <a:spAutoFit/>
          </a:bodyPr>
          <a:lstStyle/>
          <a:p>
            <a:r>
              <a:rPr lang="en-US" altLang="zh-TW" dirty="0">
                <a:solidFill>
                  <a:srgbClr val="FF0000"/>
                </a:solidFill>
              </a:rPr>
              <a:t>Static </a:t>
            </a:r>
            <a:r>
              <a:rPr lang="en-US" altLang="zh-TW" dirty="0"/>
              <a:t>Random Access Memory (SRAM)</a:t>
            </a:r>
            <a:br>
              <a:rPr lang="en-US" altLang="zh-TW" dirty="0"/>
            </a:br>
            <a:r>
              <a:rPr lang="en-US" altLang="zh-TW" dirty="0">
                <a:solidFill>
                  <a:srgbClr val="FF0000"/>
                </a:solidFill>
              </a:rPr>
              <a:t>Dynamic</a:t>
            </a:r>
            <a:r>
              <a:rPr lang="en-US" altLang="zh-TW" dirty="0"/>
              <a:t> Random Access Memory (DRAM</a:t>
            </a:r>
            <a:endParaRPr lang="zh-TW" altLang="en-US" dirty="0"/>
          </a:p>
        </p:txBody>
      </p:sp>
    </p:spTree>
    <p:extLst>
      <p:ext uri="{BB962C8B-B14F-4D97-AF65-F5344CB8AC3E}">
        <p14:creationId xmlns:p14="http://schemas.microsoft.com/office/powerpoint/2010/main" val="398609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51431" y="2269374"/>
            <a:ext cx="10178322" cy="1492132"/>
          </a:xfrm>
        </p:spPr>
        <p:txBody>
          <a:bodyPr/>
          <a:lstStyle/>
          <a:p>
            <a:r>
              <a:rPr lang="en-US" altLang="zh-TW" dirty="0" smtClean="0"/>
              <a:t>Computer  software:</a:t>
            </a:r>
            <a:br>
              <a:rPr lang="en-US" altLang="zh-TW" dirty="0" smtClean="0"/>
            </a:br>
            <a:r>
              <a:rPr lang="en-US" altLang="zh-TW" dirty="0" smtClean="0"/>
              <a:t>operating system</a:t>
            </a:r>
            <a:endParaRPr lang="zh-TW" altLang="en-US" dirty="0"/>
          </a:p>
        </p:txBody>
      </p:sp>
    </p:spTree>
    <p:extLst>
      <p:ext uri="{BB962C8B-B14F-4D97-AF65-F5344CB8AC3E}">
        <p14:creationId xmlns:p14="http://schemas.microsoft.com/office/powerpoint/2010/main" val="3104541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Computer software: Operating system</a:t>
            </a:r>
            <a:br>
              <a:rPr lang="en-US" altLang="zh-TW" dirty="0"/>
            </a:br>
            <a:endParaRPr lang="zh-TW" altLang="en-US" dirty="0"/>
          </a:p>
        </p:txBody>
      </p:sp>
      <p:sp>
        <p:nvSpPr>
          <p:cNvPr id="3" name="內容版面配置區 2"/>
          <p:cNvSpPr>
            <a:spLocks noGrp="1"/>
          </p:cNvSpPr>
          <p:nvPr>
            <p:ph idx="1"/>
          </p:nvPr>
        </p:nvSpPr>
        <p:spPr>
          <a:xfrm>
            <a:off x="1251678" y="1778924"/>
            <a:ext cx="10178322" cy="3593591"/>
          </a:xfrm>
        </p:spPr>
        <p:txBody>
          <a:bodyPr/>
          <a:lstStyle/>
          <a:p>
            <a:r>
              <a:rPr lang="en-US" altLang="zh-TW" dirty="0"/>
              <a:t>An operating system (OS) is a type of system software that controls how computer hardware and software resources are used and offers basic services to other software applications</a:t>
            </a:r>
            <a:r>
              <a:rPr lang="en-US" altLang="zh-TW" dirty="0" smtClean="0"/>
              <a:t>. Operating </a:t>
            </a:r>
            <a:r>
              <a:rPr lang="en-US" altLang="zh-TW" dirty="0"/>
              <a:t>systems that use time-sharing plan activities to make the most of the system's resources. They may also contain accounting software to allocate costs for processing time, mass storage, printing, and other resources</a:t>
            </a:r>
            <a:r>
              <a:rPr lang="en-US" altLang="zh-TW" dirty="0" smtClean="0"/>
              <a:t>. Although </a:t>
            </a:r>
            <a:r>
              <a:rPr lang="en-US" altLang="zh-TW" dirty="0"/>
              <a:t>application code is typically performed directly by hardware and frequently makes system calls to an OS function or is interrupted by it, the operating system acts as a bridge between programs and the computer hardware for hardware functions like input and output and memory </a:t>
            </a:r>
            <a:r>
              <a:rPr lang="en-US" altLang="zh-TW" dirty="0" smtClean="0"/>
              <a:t>allocation. </a:t>
            </a:r>
            <a:r>
              <a:rPr lang="en-US" altLang="zh-TW" dirty="0"/>
              <a:t>From mobile phones and video game consoles to web servers and supercomputers, many devices that house a computer have operating systems.</a:t>
            </a:r>
            <a:endParaRPr lang="zh-TW" altLang="en-US" dirty="0"/>
          </a:p>
        </p:txBody>
      </p:sp>
    </p:spTree>
    <p:extLst>
      <p:ext uri="{BB962C8B-B14F-4D97-AF65-F5344CB8AC3E}">
        <p14:creationId xmlns:p14="http://schemas.microsoft.com/office/powerpoint/2010/main" val="111195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Kind of </a:t>
            </a:r>
            <a:r>
              <a:rPr lang="en-US" altLang="zh-TW" dirty="0" err="1" smtClean="0"/>
              <a:t>os</a:t>
            </a:r>
            <a:r>
              <a:rPr lang="en-US" altLang="zh-TW" dirty="0" smtClean="0"/>
              <a:t>:</a:t>
            </a:r>
            <a:endParaRPr lang="zh-TW" altLang="en-US" dirty="0"/>
          </a:p>
        </p:txBody>
      </p:sp>
      <p:sp>
        <p:nvSpPr>
          <p:cNvPr id="3" name="內容版面配置區 2"/>
          <p:cNvSpPr>
            <a:spLocks noGrp="1"/>
          </p:cNvSpPr>
          <p:nvPr>
            <p:ph idx="1"/>
          </p:nvPr>
        </p:nvSpPr>
        <p:spPr/>
        <p:txBody>
          <a:bodyPr>
            <a:normAutofit lnSpcReduction="10000"/>
          </a:bodyPr>
          <a:lstStyle/>
          <a:p>
            <a:pPr marL="0" indent="0" fontAlgn="base">
              <a:buNone/>
            </a:pPr>
            <a:r>
              <a:rPr lang="en-US" altLang="zh-TW" b="1" dirty="0"/>
              <a:t>Types of Operating System</a:t>
            </a:r>
          </a:p>
          <a:p>
            <a:pPr marL="0" indent="0" fontAlgn="base">
              <a:buNone/>
            </a:pPr>
            <a:r>
              <a:rPr lang="en-US" altLang="zh-TW" dirty="0"/>
              <a:t>There are several different types of operating systems present. In this section, we will discuss the advantages and disadvantages of these types of OS.</a:t>
            </a:r>
          </a:p>
          <a:p>
            <a:pPr fontAlgn="base"/>
            <a:r>
              <a:rPr lang="pt-BR" altLang="zh-TW" dirty="0"/>
              <a:t>Batch OS</a:t>
            </a:r>
          </a:p>
          <a:p>
            <a:pPr fontAlgn="base"/>
            <a:r>
              <a:rPr lang="pt-BR" altLang="zh-TW" dirty="0"/>
              <a:t>Distributed OS</a:t>
            </a:r>
          </a:p>
          <a:p>
            <a:pPr fontAlgn="base"/>
            <a:r>
              <a:rPr lang="pt-BR" altLang="zh-TW" dirty="0"/>
              <a:t>Multitasking OS</a:t>
            </a:r>
          </a:p>
          <a:p>
            <a:pPr fontAlgn="base"/>
            <a:r>
              <a:rPr lang="pt-BR" altLang="zh-TW" dirty="0"/>
              <a:t>Network OS</a:t>
            </a:r>
          </a:p>
          <a:p>
            <a:pPr fontAlgn="base"/>
            <a:r>
              <a:rPr lang="pt-BR" altLang="zh-TW" dirty="0"/>
              <a:t>Real-OS</a:t>
            </a:r>
          </a:p>
          <a:p>
            <a:pPr fontAlgn="base"/>
            <a:r>
              <a:rPr lang="pt-BR" altLang="zh-TW" dirty="0"/>
              <a:t>Mobile OS</a:t>
            </a:r>
          </a:p>
          <a:p>
            <a:endParaRPr lang="zh-TW" altLang="en-US" dirty="0"/>
          </a:p>
        </p:txBody>
      </p:sp>
    </p:spTree>
    <p:extLst>
      <p:ext uri="{BB962C8B-B14F-4D97-AF65-F5344CB8AC3E}">
        <p14:creationId xmlns:p14="http://schemas.microsoft.com/office/powerpoint/2010/main" val="3948590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Batch OS</a:t>
            </a:r>
            <a:br>
              <a:rPr lang="pt-BR" altLang="zh-TW" dirty="0"/>
            </a:br>
            <a:endParaRPr lang="zh-TW" altLang="en-US" dirty="0"/>
          </a:p>
        </p:txBody>
      </p:sp>
      <p:sp>
        <p:nvSpPr>
          <p:cNvPr id="3" name="內容版面配置區 2"/>
          <p:cNvSpPr>
            <a:spLocks noGrp="1"/>
          </p:cNvSpPr>
          <p:nvPr>
            <p:ph idx="1"/>
          </p:nvPr>
        </p:nvSpPr>
        <p:spPr>
          <a:xfrm>
            <a:off x="1251678" y="1296787"/>
            <a:ext cx="10178322" cy="5120638"/>
          </a:xfrm>
        </p:spPr>
        <p:txBody>
          <a:bodyPr>
            <a:normAutofit fontScale="92500" lnSpcReduction="10000"/>
          </a:bodyPr>
          <a:lstStyle/>
          <a:p>
            <a:pPr fontAlgn="base"/>
            <a:r>
              <a:rPr lang="en-US" altLang="zh-TW" b="1" dirty="0"/>
              <a:t>Batch OS </a:t>
            </a:r>
            <a:r>
              <a:rPr lang="en-US" altLang="zh-TW" dirty="0"/>
              <a:t>is the first operating system for second-generation computers. This OS does not directly interact with the computer. Instead, an operator takes up similar jobs and groups them together into a batch, and then these batches are executed one by one based on the first-come, first, serve principle.</a:t>
            </a:r>
          </a:p>
          <a:p>
            <a:pPr marL="0" indent="0" fontAlgn="base">
              <a:buNone/>
            </a:pPr>
            <a:r>
              <a:rPr lang="en-US" altLang="zh-TW" sz="2200" b="1" dirty="0"/>
              <a:t>Advantages of Batch OS</a:t>
            </a:r>
          </a:p>
          <a:p>
            <a:pPr fontAlgn="base"/>
            <a:r>
              <a:rPr lang="en-US" altLang="zh-TW" dirty="0"/>
              <a:t>Execution time taken for similar jobs is higher.</a:t>
            </a:r>
          </a:p>
          <a:p>
            <a:pPr fontAlgn="base"/>
            <a:r>
              <a:rPr lang="en-US" altLang="zh-TW" dirty="0"/>
              <a:t>Multiple users can share batch systems.</a:t>
            </a:r>
          </a:p>
          <a:p>
            <a:pPr fontAlgn="base"/>
            <a:r>
              <a:rPr lang="en-US" altLang="zh-TW" dirty="0"/>
              <a:t>Managing large works becomes easy in batch systems.</a:t>
            </a:r>
          </a:p>
          <a:p>
            <a:pPr fontAlgn="base"/>
            <a:r>
              <a:rPr lang="en-US" altLang="zh-TW" dirty="0"/>
              <a:t>The idle time for a single batch is very less.</a:t>
            </a:r>
          </a:p>
          <a:p>
            <a:pPr marL="0" indent="0" fontAlgn="base">
              <a:buNone/>
            </a:pPr>
            <a:r>
              <a:rPr lang="en-US" altLang="zh-TW" sz="2200" b="1" dirty="0"/>
              <a:t>Disadvantages of OS</a:t>
            </a:r>
            <a:endParaRPr lang="en-US" altLang="zh-TW" sz="2200" dirty="0"/>
          </a:p>
          <a:p>
            <a:pPr fontAlgn="base"/>
            <a:r>
              <a:rPr lang="en-US" altLang="zh-TW" dirty="0"/>
              <a:t>It is hard to debug batch systems.</a:t>
            </a:r>
          </a:p>
          <a:p>
            <a:pPr fontAlgn="base"/>
            <a:r>
              <a:rPr lang="en-US" altLang="zh-TW" dirty="0"/>
              <a:t>If a job fails, then the other jobs have to wait for an unknown time till the issue is resolved.</a:t>
            </a:r>
          </a:p>
          <a:p>
            <a:pPr fontAlgn="base"/>
            <a:r>
              <a:rPr lang="en-US" altLang="zh-TW" dirty="0"/>
              <a:t>Batch systems are sometimes costly.</a:t>
            </a:r>
          </a:p>
          <a:p>
            <a:pPr marL="0" indent="0" fontAlgn="base">
              <a:buNone/>
            </a:pPr>
            <a:r>
              <a:rPr lang="en-US" altLang="zh-TW" sz="2200" b="1" dirty="0" smtClean="0"/>
              <a:t>    Examples </a:t>
            </a:r>
            <a:r>
              <a:rPr lang="en-US" altLang="zh-TW" sz="2200" b="1" dirty="0"/>
              <a:t>of Batch OS</a:t>
            </a:r>
            <a:r>
              <a:rPr lang="en-US" altLang="zh-TW" b="1" dirty="0"/>
              <a:t>: </a:t>
            </a:r>
            <a:r>
              <a:rPr lang="en-US" altLang="zh-TW" dirty="0"/>
              <a:t>payroll system, bank statements, data entry, etc.</a:t>
            </a:r>
          </a:p>
          <a:p>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71670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COMPUTER SYSTEM</a:t>
            </a:r>
            <a:endParaRPr lang="zh-TW" altLang="en-US" dirty="0"/>
          </a:p>
        </p:txBody>
      </p:sp>
      <p:pic>
        <p:nvPicPr>
          <p:cNvPr id="5" name="內容版面配置區 3"/>
          <p:cNvPicPr>
            <a:picLocks noGrp="1" noChangeAspect="1"/>
          </p:cNvPicPr>
          <p:nvPr>
            <p:ph idx="1"/>
          </p:nvPr>
        </p:nvPicPr>
        <p:blipFill>
          <a:blip r:embed="rId2"/>
          <a:stretch>
            <a:fillRect/>
          </a:stretch>
        </p:blipFill>
        <p:spPr>
          <a:xfrm>
            <a:off x="1768323" y="2410691"/>
            <a:ext cx="4821686" cy="3594100"/>
          </a:xfrm>
          <a:prstGeom prst="rect">
            <a:avLst/>
          </a:prstGeom>
        </p:spPr>
      </p:pic>
    </p:spTree>
    <p:extLst>
      <p:ext uri="{BB962C8B-B14F-4D97-AF65-F5344CB8AC3E}">
        <p14:creationId xmlns:p14="http://schemas.microsoft.com/office/powerpoint/2010/main" val="2758898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Distributed OS</a:t>
            </a:r>
            <a:br>
              <a:rPr lang="pt-BR" altLang="zh-TW" dirty="0"/>
            </a:br>
            <a:endParaRPr lang="zh-TW" altLang="en-US" dirty="0"/>
          </a:p>
        </p:txBody>
      </p:sp>
      <p:sp>
        <p:nvSpPr>
          <p:cNvPr id="3" name="內容版面配置區 2"/>
          <p:cNvSpPr>
            <a:spLocks noGrp="1"/>
          </p:cNvSpPr>
          <p:nvPr>
            <p:ph idx="1"/>
          </p:nvPr>
        </p:nvSpPr>
        <p:spPr>
          <a:xfrm>
            <a:off x="1251678" y="1064030"/>
            <a:ext cx="10178322" cy="5328457"/>
          </a:xfrm>
        </p:spPr>
        <p:txBody>
          <a:bodyPr>
            <a:noAutofit/>
          </a:bodyPr>
          <a:lstStyle/>
          <a:p>
            <a:pPr marL="0" indent="0">
              <a:buNone/>
            </a:pPr>
            <a:r>
              <a:rPr lang="en-US" altLang="zh-TW" sz="1600" dirty="0" smtClean="0"/>
              <a:t>     A </a:t>
            </a:r>
            <a:r>
              <a:rPr lang="en-US" altLang="zh-TW" sz="1600" dirty="0"/>
              <a:t>distributed operating system is a new development in computer technology that is being used quickly and widely everywhere. Multiple computers are linked together by a single communication channel in a distributed operating system. These separate computers are referred to as loosely connected systems since they each have their own memory and CPU. The system processes can execute a variety of tasks and come in various sizes. The main advantage of this kind of operating system is that it allows users to view files that are located on connected systems rather than on their own systems. Additionally, the systems linked to this network have remote access available</a:t>
            </a:r>
            <a:r>
              <a:rPr lang="en-US" altLang="zh-TW" sz="1600" dirty="0" smtClean="0"/>
              <a:t>.</a:t>
            </a:r>
          </a:p>
          <a:p>
            <a:pPr marL="0" indent="0" fontAlgn="base">
              <a:buNone/>
            </a:pPr>
            <a:r>
              <a:rPr lang="en-US" altLang="zh-TW" sz="1600" b="1" dirty="0"/>
              <a:t>Advantages of Distributed OS</a:t>
            </a:r>
            <a:endParaRPr lang="en-US" altLang="zh-TW" sz="1600" dirty="0"/>
          </a:p>
          <a:p>
            <a:pPr fontAlgn="base"/>
            <a:r>
              <a:rPr lang="en-US" altLang="zh-TW" sz="1600" dirty="0"/>
              <a:t>Failure of one system will not affect the other systems because all the computers are independent of each other.</a:t>
            </a:r>
          </a:p>
          <a:p>
            <a:pPr fontAlgn="base"/>
            <a:r>
              <a:rPr lang="en-US" altLang="zh-TW" sz="1600" dirty="0"/>
              <a:t>The load on the host system is reduced.</a:t>
            </a:r>
          </a:p>
          <a:p>
            <a:pPr fontAlgn="base"/>
            <a:r>
              <a:rPr lang="en-US" altLang="zh-TW" sz="1600" dirty="0"/>
              <a:t>The size of the network is easily scalable as many computers can be added to the network.</a:t>
            </a:r>
          </a:p>
          <a:p>
            <a:pPr fontAlgn="base"/>
            <a:r>
              <a:rPr lang="en-US" altLang="zh-TW" sz="1600" dirty="0"/>
              <a:t>As the workload and resources are shared therefore the calculations are performed at a higher speed.</a:t>
            </a:r>
          </a:p>
          <a:p>
            <a:pPr fontAlgn="base"/>
            <a:r>
              <a:rPr lang="en-US" altLang="zh-TW" sz="1600" dirty="0"/>
              <a:t>Data exchange speed is increased with the help of electronic mail.</a:t>
            </a:r>
          </a:p>
          <a:p>
            <a:pPr marL="0" indent="0" fontAlgn="base">
              <a:buNone/>
            </a:pPr>
            <a:r>
              <a:rPr lang="en-US" altLang="zh-TW" sz="1600" b="1" dirty="0"/>
              <a:t>Disadvantages of Distributed OS</a:t>
            </a:r>
            <a:endParaRPr lang="en-US" altLang="zh-TW" sz="1600" dirty="0"/>
          </a:p>
          <a:p>
            <a:pPr fontAlgn="base"/>
            <a:r>
              <a:rPr lang="en-US" altLang="zh-TW" sz="1600" dirty="0"/>
              <a:t>The setup cost is high.</a:t>
            </a:r>
          </a:p>
          <a:p>
            <a:pPr fontAlgn="base"/>
            <a:r>
              <a:rPr lang="en-US" altLang="zh-TW" sz="1600" dirty="0"/>
              <a:t>Software used for such systems is highly complex.</a:t>
            </a:r>
          </a:p>
          <a:p>
            <a:pPr fontAlgn="base"/>
            <a:r>
              <a:rPr lang="en-US" altLang="zh-TW" sz="1600" dirty="0"/>
              <a:t>Failure of the main network will lead to the failure of the whole system.</a:t>
            </a:r>
          </a:p>
          <a:p>
            <a:pPr fontAlgn="base"/>
            <a:r>
              <a:rPr lang="en-US" altLang="zh-TW" sz="1600" b="1" dirty="0"/>
              <a:t>Examples of Distributed OS: </a:t>
            </a:r>
            <a:r>
              <a:rPr lang="en-US" altLang="zh-TW" sz="1600" dirty="0"/>
              <a:t>LOCUS, etc</a:t>
            </a:r>
            <a:r>
              <a:rPr lang="en-US" altLang="zh-TW" sz="1600" dirty="0" smtClean="0"/>
              <a:t>.</a:t>
            </a:r>
            <a:endParaRPr lang="en-US" altLang="zh-TW" sz="1600" dirty="0"/>
          </a:p>
        </p:txBody>
      </p:sp>
    </p:spTree>
    <p:extLst>
      <p:ext uri="{BB962C8B-B14F-4D97-AF65-F5344CB8AC3E}">
        <p14:creationId xmlns:p14="http://schemas.microsoft.com/office/powerpoint/2010/main" val="304233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Multitasking OS</a:t>
            </a:r>
            <a:br>
              <a:rPr lang="pt-BR" altLang="zh-TW" dirty="0"/>
            </a:br>
            <a:endParaRPr lang="zh-TW" altLang="en-US" dirty="0"/>
          </a:p>
        </p:txBody>
      </p:sp>
      <p:sp>
        <p:nvSpPr>
          <p:cNvPr id="3" name="內容版面配置區 2"/>
          <p:cNvSpPr>
            <a:spLocks noGrp="1"/>
          </p:cNvSpPr>
          <p:nvPr>
            <p:ph idx="1"/>
          </p:nvPr>
        </p:nvSpPr>
        <p:spPr>
          <a:xfrm>
            <a:off x="1193489" y="1255222"/>
            <a:ext cx="10178322" cy="5286894"/>
          </a:xfrm>
        </p:spPr>
        <p:txBody>
          <a:bodyPr>
            <a:normAutofit fontScale="92500" lnSpcReduction="10000"/>
          </a:bodyPr>
          <a:lstStyle/>
          <a:p>
            <a:pPr fontAlgn="base"/>
            <a:r>
              <a:rPr lang="en-US" altLang="zh-TW" dirty="0"/>
              <a:t>The multitasking OS is also known as the time-sharing operating system as each task is given some time so that all the tasks work efficiently.  This system provides access to a large number of users, and each user gets the time of CPU as they get in a single system. The tasks performed are given by a single user or by different users. The time allotted to execute one task is called a quantum, and as soon as the time to execute one task is completed, the system switches over to another task.</a:t>
            </a:r>
          </a:p>
          <a:p>
            <a:pPr marL="0" indent="0" fontAlgn="base">
              <a:buNone/>
            </a:pPr>
            <a:r>
              <a:rPr lang="en-US" altLang="zh-TW" sz="2200" b="1" dirty="0"/>
              <a:t>Advantages of Multitasking OS</a:t>
            </a:r>
            <a:endParaRPr lang="en-US" altLang="zh-TW" sz="2200" dirty="0"/>
          </a:p>
          <a:p>
            <a:pPr fontAlgn="base"/>
            <a:r>
              <a:rPr lang="en-US" altLang="zh-TW" dirty="0"/>
              <a:t>Each task gets equal time for execution.</a:t>
            </a:r>
          </a:p>
          <a:p>
            <a:pPr fontAlgn="base"/>
            <a:r>
              <a:rPr lang="en-US" altLang="zh-TW" dirty="0"/>
              <a:t>The idle time for the CPU will be the lowest.</a:t>
            </a:r>
          </a:p>
          <a:p>
            <a:pPr fontAlgn="base"/>
            <a:r>
              <a:rPr lang="en-US" altLang="zh-TW" dirty="0"/>
              <a:t>There are very few chances for the duplication of the software.</a:t>
            </a:r>
          </a:p>
          <a:p>
            <a:pPr marL="0" indent="0" fontAlgn="base">
              <a:buNone/>
            </a:pPr>
            <a:r>
              <a:rPr lang="en-US" altLang="zh-TW" sz="2200" b="1" dirty="0"/>
              <a:t>Disadvantages of Multitasking OS</a:t>
            </a:r>
            <a:endParaRPr lang="en-US" altLang="zh-TW" sz="2200" dirty="0"/>
          </a:p>
          <a:p>
            <a:pPr fontAlgn="base"/>
            <a:r>
              <a:rPr lang="en-US" altLang="zh-TW" dirty="0"/>
              <a:t>Processes with higher priority cannot be executed first as equal priority is given to each process or task.</a:t>
            </a:r>
          </a:p>
          <a:p>
            <a:pPr fontAlgn="base"/>
            <a:r>
              <a:rPr lang="en-US" altLang="zh-TW" dirty="0"/>
              <a:t>Various user data is needed to be taken care of from unauthorized access.</a:t>
            </a:r>
          </a:p>
          <a:p>
            <a:pPr fontAlgn="base"/>
            <a:r>
              <a:rPr lang="en-US" altLang="zh-TW" dirty="0"/>
              <a:t>Sometimes there is a data communication problem.</a:t>
            </a:r>
          </a:p>
          <a:p>
            <a:pPr marL="0" indent="0" fontAlgn="base">
              <a:buNone/>
            </a:pPr>
            <a:r>
              <a:rPr lang="en-US" altLang="zh-TW" sz="2200" b="1" dirty="0"/>
              <a:t>Examples of Multitasking OS</a:t>
            </a:r>
            <a:r>
              <a:rPr lang="en-US" altLang="zh-TW" b="1" dirty="0"/>
              <a:t>: </a:t>
            </a:r>
            <a:r>
              <a:rPr lang="en-US" altLang="zh-TW" dirty="0"/>
              <a:t>UNIX, etc.</a:t>
            </a:r>
          </a:p>
          <a:p>
            <a:endParaRPr lang="zh-TW" altLang="en-US" dirty="0"/>
          </a:p>
        </p:txBody>
      </p:sp>
    </p:spTree>
    <p:extLst>
      <p:ext uri="{BB962C8B-B14F-4D97-AF65-F5344CB8AC3E}">
        <p14:creationId xmlns:p14="http://schemas.microsoft.com/office/powerpoint/2010/main" val="3116996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Network OS</a:t>
            </a:r>
            <a:br>
              <a:rPr lang="pt-BR" altLang="zh-TW" dirty="0"/>
            </a:br>
            <a:endParaRPr lang="zh-TW" altLang="en-US" dirty="0"/>
          </a:p>
        </p:txBody>
      </p:sp>
      <p:sp>
        <p:nvSpPr>
          <p:cNvPr id="3" name="內容版面配置區 2"/>
          <p:cNvSpPr>
            <a:spLocks noGrp="1"/>
          </p:cNvSpPr>
          <p:nvPr>
            <p:ph idx="1"/>
          </p:nvPr>
        </p:nvSpPr>
        <p:spPr>
          <a:xfrm>
            <a:off x="1143613" y="1128451"/>
            <a:ext cx="10178322" cy="5536276"/>
          </a:xfrm>
        </p:spPr>
        <p:txBody>
          <a:bodyPr>
            <a:normAutofit fontScale="92500" lnSpcReduction="10000"/>
          </a:bodyPr>
          <a:lstStyle/>
          <a:p>
            <a:pPr marL="0" indent="0" fontAlgn="base">
              <a:buNone/>
            </a:pPr>
            <a:r>
              <a:rPr lang="en-US" altLang="zh-TW" dirty="0" smtClean="0"/>
              <a:t>Network </a:t>
            </a:r>
            <a:r>
              <a:rPr lang="en-US" altLang="zh-TW" dirty="0"/>
              <a:t>operating systems are the systems that run on a server and manage all the networking functions. They allow sharing of various files, applications, printers, security, and other networking functions over a small network of computers like LAN or any other private network. In the network OS, all the users are aware of the configurations of every other user within the network, which is why network operating systems are also known as tightly coupled systems.</a:t>
            </a:r>
          </a:p>
          <a:p>
            <a:pPr marL="0" indent="0" fontAlgn="base">
              <a:buNone/>
            </a:pPr>
            <a:r>
              <a:rPr lang="en-US" altLang="zh-TW" sz="2200" b="1" dirty="0"/>
              <a:t>Advantages of Network OS</a:t>
            </a:r>
            <a:endParaRPr lang="en-US" altLang="zh-TW" sz="2200" dirty="0"/>
          </a:p>
          <a:p>
            <a:pPr fontAlgn="base"/>
            <a:r>
              <a:rPr lang="en-US" altLang="zh-TW" dirty="0"/>
              <a:t>New technologies and hardware can easily upgrade the systems.</a:t>
            </a:r>
          </a:p>
          <a:p>
            <a:pPr fontAlgn="base"/>
            <a:r>
              <a:rPr lang="en-US" altLang="zh-TW" dirty="0"/>
              <a:t>Security of the system is managed over servers.</a:t>
            </a:r>
          </a:p>
          <a:p>
            <a:pPr fontAlgn="base"/>
            <a:r>
              <a:rPr lang="en-US" altLang="zh-TW" dirty="0"/>
              <a:t>Servers can be accessed remotely from different locations and systems.</a:t>
            </a:r>
          </a:p>
          <a:p>
            <a:pPr fontAlgn="base"/>
            <a:r>
              <a:rPr lang="en-US" altLang="zh-TW" dirty="0"/>
              <a:t>The centralized servers are stable.</a:t>
            </a:r>
          </a:p>
          <a:p>
            <a:pPr marL="0" indent="0" fontAlgn="base">
              <a:buNone/>
            </a:pPr>
            <a:r>
              <a:rPr lang="en-US" altLang="zh-TW" sz="2200" b="1" dirty="0"/>
              <a:t>Disadvantages of Network OS</a:t>
            </a:r>
            <a:endParaRPr lang="en-US" altLang="zh-TW" sz="2200" dirty="0"/>
          </a:p>
          <a:p>
            <a:pPr fontAlgn="base"/>
            <a:r>
              <a:rPr lang="en-US" altLang="zh-TW" dirty="0"/>
              <a:t>Server costs are high.</a:t>
            </a:r>
          </a:p>
          <a:p>
            <a:pPr fontAlgn="base"/>
            <a:r>
              <a:rPr lang="en-US" altLang="zh-TW" dirty="0"/>
              <a:t>Regular updates and maintenance are required.</a:t>
            </a:r>
          </a:p>
          <a:p>
            <a:pPr fontAlgn="base"/>
            <a:r>
              <a:rPr lang="en-US" altLang="zh-TW" dirty="0"/>
              <a:t>Users are dependent on the central location for the maximum number of operations.</a:t>
            </a:r>
          </a:p>
          <a:p>
            <a:pPr marL="0" indent="0" fontAlgn="base">
              <a:buNone/>
            </a:pPr>
            <a:r>
              <a:rPr lang="en-US" altLang="zh-TW" sz="2200" b="1" dirty="0" smtClean="0"/>
              <a:t>   Examples </a:t>
            </a:r>
            <a:r>
              <a:rPr lang="en-US" altLang="zh-TW" sz="2200" b="1" dirty="0"/>
              <a:t>of Network OS:</a:t>
            </a:r>
            <a:r>
              <a:rPr lang="en-US" altLang="zh-TW" b="1" dirty="0"/>
              <a:t> </a:t>
            </a:r>
            <a:r>
              <a:rPr lang="en-US" altLang="zh-TW" dirty="0"/>
              <a:t>Microsoft Windows server 2008, LINUX, etc.</a:t>
            </a:r>
          </a:p>
          <a:p>
            <a:endParaRPr lang="zh-TW" altLang="en-US" dirty="0"/>
          </a:p>
        </p:txBody>
      </p:sp>
    </p:spTree>
    <p:extLst>
      <p:ext uri="{BB962C8B-B14F-4D97-AF65-F5344CB8AC3E}">
        <p14:creationId xmlns:p14="http://schemas.microsoft.com/office/powerpoint/2010/main" val="1267127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Real-OS</a:t>
            </a:r>
            <a:br>
              <a:rPr lang="pt-BR" altLang="zh-TW" dirty="0"/>
            </a:br>
            <a:endParaRPr lang="zh-TW" altLang="en-US" dirty="0"/>
          </a:p>
        </p:txBody>
      </p:sp>
      <p:sp>
        <p:nvSpPr>
          <p:cNvPr id="3" name="內容版面配置區 2"/>
          <p:cNvSpPr>
            <a:spLocks noGrp="1"/>
          </p:cNvSpPr>
          <p:nvPr>
            <p:ph idx="1"/>
          </p:nvPr>
        </p:nvSpPr>
        <p:spPr>
          <a:xfrm>
            <a:off x="1251678" y="1128451"/>
            <a:ext cx="10178322" cy="5170516"/>
          </a:xfrm>
        </p:spPr>
        <p:txBody>
          <a:bodyPr>
            <a:normAutofit fontScale="25000" lnSpcReduction="20000"/>
          </a:bodyPr>
          <a:lstStyle/>
          <a:p>
            <a:pPr marL="0" indent="0" fontAlgn="base">
              <a:buNone/>
            </a:pPr>
            <a:r>
              <a:rPr lang="en-US" altLang="zh-TW" sz="4800" dirty="0" smtClean="0"/>
              <a:t>Real-Time </a:t>
            </a:r>
            <a:r>
              <a:rPr lang="en-US" altLang="zh-TW" sz="4800" dirty="0"/>
              <a:t>operating systems serve real-time systems. These operating systems are useful when many events occur in a short time or within certain deadlines, such as real-time simulations.</a:t>
            </a:r>
          </a:p>
          <a:p>
            <a:pPr marL="0" indent="0" fontAlgn="base">
              <a:buNone/>
            </a:pPr>
            <a:r>
              <a:rPr lang="en-US" altLang="zh-TW" sz="4800" b="1" dirty="0" smtClean="0"/>
              <a:t>  Types </a:t>
            </a:r>
            <a:r>
              <a:rPr lang="en-US" altLang="zh-TW" sz="4800" b="1" dirty="0"/>
              <a:t>of the real-time OS are:</a:t>
            </a:r>
          </a:p>
          <a:p>
            <a:pPr marL="0" indent="0" fontAlgn="base">
              <a:buNone/>
            </a:pPr>
            <a:r>
              <a:rPr lang="en-US" altLang="zh-TW" sz="4800" b="1" dirty="0"/>
              <a:t>Hard real-time OS</a:t>
            </a:r>
            <a:endParaRPr lang="en-US" altLang="zh-TW" sz="4800" dirty="0"/>
          </a:p>
          <a:p>
            <a:pPr fontAlgn="base"/>
            <a:r>
              <a:rPr lang="en-US" altLang="zh-TW" sz="4800" dirty="0"/>
              <a:t>The hard real-time OS is the operating system for mainly the applications in which the slightest delay is also unacceptable. The time constraints of such applications are very strict. Such systems are built for life-saving equipment like parachutes and airbags, which immediately need to be in action if an accident happens.</a:t>
            </a:r>
          </a:p>
          <a:p>
            <a:pPr marL="0" indent="0" fontAlgn="base">
              <a:buNone/>
            </a:pPr>
            <a:r>
              <a:rPr lang="en-US" altLang="zh-TW" sz="4800" b="1" dirty="0"/>
              <a:t>Soft real-time OS</a:t>
            </a:r>
            <a:endParaRPr lang="en-US" altLang="zh-TW" sz="4800" dirty="0"/>
          </a:p>
          <a:p>
            <a:pPr fontAlgn="base"/>
            <a:r>
              <a:rPr lang="en-US" altLang="zh-TW" sz="4800" dirty="0"/>
              <a:t>The soft real-time OS is the operating system for applications where time constraint is not very strict.</a:t>
            </a:r>
          </a:p>
          <a:p>
            <a:pPr fontAlgn="base"/>
            <a:r>
              <a:rPr lang="en-US" altLang="zh-TW" sz="4800" dirty="0"/>
              <a:t>In a soft real-time system, an important task is prioritized over less important tasks, and this priority remains active until the completion of the task. Furthermore, a time limit is always set for a specific job, enabling short time delays for future tasks, which is acceptable. For Example, virtual reality, reservation systems, etc.  </a:t>
            </a:r>
            <a:endParaRPr lang="en-US" altLang="zh-TW" sz="4800" dirty="0"/>
          </a:p>
          <a:p>
            <a:pPr marL="0" indent="0" fontAlgn="base">
              <a:buNone/>
            </a:pPr>
            <a:r>
              <a:rPr lang="en-US" altLang="zh-TW" sz="4800" b="1" dirty="0"/>
              <a:t>Advantages of Real-Time OS</a:t>
            </a:r>
            <a:endParaRPr lang="en-US" altLang="zh-TW" sz="4800" dirty="0"/>
          </a:p>
          <a:p>
            <a:pPr fontAlgn="base"/>
            <a:r>
              <a:rPr lang="en-US" altLang="zh-TW" sz="4800" dirty="0"/>
              <a:t>It provides more output from all the resources as there is maximum utilization of systems.</a:t>
            </a:r>
          </a:p>
          <a:p>
            <a:pPr fontAlgn="base"/>
            <a:r>
              <a:rPr lang="en-US" altLang="zh-TW" sz="4800" dirty="0"/>
              <a:t>It provides the best management of memory allocation.</a:t>
            </a:r>
          </a:p>
          <a:p>
            <a:pPr fontAlgn="base"/>
            <a:r>
              <a:rPr lang="en-US" altLang="zh-TW" sz="4800" dirty="0"/>
              <a:t>These systems are always error-free.</a:t>
            </a:r>
          </a:p>
          <a:p>
            <a:pPr fontAlgn="base"/>
            <a:r>
              <a:rPr lang="en-US" altLang="zh-TW" sz="4800" dirty="0"/>
              <a:t>These operating systems focus more on running applications than those in the queue.</a:t>
            </a:r>
          </a:p>
          <a:p>
            <a:pPr fontAlgn="base"/>
            <a:r>
              <a:rPr lang="en-US" altLang="zh-TW" sz="4800" dirty="0"/>
              <a:t>Shifting from one task to another takes very little time.</a:t>
            </a:r>
          </a:p>
          <a:p>
            <a:pPr marL="0" indent="0" fontAlgn="base">
              <a:buNone/>
            </a:pPr>
            <a:r>
              <a:rPr lang="en-US" altLang="zh-TW" sz="4800" b="1" dirty="0"/>
              <a:t>Disadvantages of Real-Time OS</a:t>
            </a:r>
            <a:endParaRPr lang="en-US" altLang="zh-TW" sz="4800" dirty="0"/>
          </a:p>
          <a:p>
            <a:pPr fontAlgn="base"/>
            <a:r>
              <a:rPr lang="en-US" altLang="zh-TW" sz="4800" dirty="0"/>
              <a:t>System resources are extremely expensive and are not so good.</a:t>
            </a:r>
          </a:p>
          <a:p>
            <a:pPr fontAlgn="base"/>
            <a:r>
              <a:rPr lang="en-US" altLang="zh-TW" sz="4800" dirty="0"/>
              <a:t>The algorithms used are very complex.</a:t>
            </a:r>
          </a:p>
          <a:p>
            <a:pPr fontAlgn="base"/>
            <a:r>
              <a:rPr lang="en-US" altLang="zh-TW" sz="4800" dirty="0"/>
              <a:t>Only limited tasks can run at a single time.</a:t>
            </a:r>
          </a:p>
          <a:p>
            <a:pPr fontAlgn="base"/>
            <a:r>
              <a:rPr lang="en-US" altLang="zh-TW" sz="4800" dirty="0"/>
              <a:t>In such systems, we cannot set thread priority as these systems cannot switch tasks easily.</a:t>
            </a:r>
          </a:p>
          <a:p>
            <a:pPr fontAlgn="base"/>
            <a:r>
              <a:rPr lang="en-US" altLang="zh-TW" sz="4800" b="1" dirty="0"/>
              <a:t>Examples of Real-Time OS: </a:t>
            </a:r>
            <a:r>
              <a:rPr lang="en-US" altLang="zh-TW" sz="4800" dirty="0"/>
              <a:t>Medical imaging systems, robots, etc.</a:t>
            </a:r>
          </a:p>
          <a:p>
            <a:pPr fontAlgn="base"/>
            <a:endParaRPr lang="en-US" altLang="zh-TW" dirty="0"/>
          </a:p>
          <a:p>
            <a:endParaRPr lang="zh-TW" altLang="en-US" dirty="0"/>
          </a:p>
        </p:txBody>
      </p:sp>
    </p:spTree>
    <p:extLst>
      <p:ext uri="{BB962C8B-B14F-4D97-AF65-F5344CB8AC3E}">
        <p14:creationId xmlns:p14="http://schemas.microsoft.com/office/powerpoint/2010/main" val="425652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t-BR" altLang="zh-TW" dirty="0"/>
              <a:t>Mobile OS</a:t>
            </a:r>
            <a:br>
              <a:rPr lang="pt-BR" altLang="zh-TW" dirty="0"/>
            </a:br>
            <a:endParaRPr lang="zh-TW" altLang="en-US" dirty="0"/>
          </a:p>
        </p:txBody>
      </p:sp>
      <p:sp>
        <p:nvSpPr>
          <p:cNvPr id="3" name="內容版面配置區 2"/>
          <p:cNvSpPr>
            <a:spLocks noGrp="1"/>
          </p:cNvSpPr>
          <p:nvPr>
            <p:ph idx="1"/>
          </p:nvPr>
        </p:nvSpPr>
        <p:spPr>
          <a:xfrm>
            <a:off x="1318180" y="1704110"/>
            <a:ext cx="10178322" cy="3998421"/>
          </a:xfrm>
        </p:spPr>
        <p:txBody>
          <a:bodyPr/>
          <a:lstStyle/>
          <a:p>
            <a:pPr marL="0" indent="0" fontAlgn="base">
              <a:buNone/>
            </a:pPr>
            <a:r>
              <a:rPr lang="en-US" altLang="zh-TW" dirty="0"/>
              <a:t>A mobile OS is an operating system for smartphones, tablets, and PDA’s. It is a platform on which other applications can run on mobile devices.</a:t>
            </a:r>
          </a:p>
          <a:p>
            <a:pPr marL="0" indent="0" fontAlgn="base">
              <a:buNone/>
            </a:pPr>
            <a:r>
              <a:rPr lang="en-US" altLang="zh-TW" sz="2400" b="1" dirty="0"/>
              <a:t>Advantages of Mobile OS</a:t>
            </a:r>
            <a:endParaRPr lang="en-US" altLang="zh-TW" sz="2400" dirty="0"/>
          </a:p>
          <a:p>
            <a:pPr fontAlgn="base"/>
            <a:r>
              <a:rPr lang="en-US" altLang="zh-TW" dirty="0"/>
              <a:t>It provides ease to users.</a:t>
            </a:r>
          </a:p>
          <a:p>
            <a:pPr marL="0" indent="0" fontAlgn="base">
              <a:buNone/>
            </a:pPr>
            <a:r>
              <a:rPr lang="en-US" altLang="zh-TW" sz="2400" b="1" dirty="0"/>
              <a:t>Disadvantages of Mobile OS</a:t>
            </a:r>
            <a:endParaRPr lang="en-US" altLang="zh-TW" sz="2400" dirty="0"/>
          </a:p>
          <a:p>
            <a:pPr fontAlgn="base"/>
            <a:r>
              <a:rPr lang="en-US" altLang="zh-TW" dirty="0"/>
              <a:t>Some of mobile operating systems give poor battery quality to users.</a:t>
            </a:r>
          </a:p>
          <a:p>
            <a:pPr fontAlgn="base"/>
            <a:r>
              <a:rPr lang="en-US" altLang="zh-TW" dirty="0"/>
              <a:t>Some of the mobile operating systems are not user-friendly.</a:t>
            </a:r>
          </a:p>
          <a:p>
            <a:pPr marL="0" indent="0" fontAlgn="base">
              <a:buNone/>
            </a:pPr>
            <a:r>
              <a:rPr lang="en-US" altLang="zh-TW" b="1" dirty="0" smtClean="0"/>
              <a:t>    </a:t>
            </a:r>
            <a:r>
              <a:rPr lang="en-US" altLang="zh-TW" sz="2400" b="1" dirty="0" smtClean="0"/>
              <a:t>Examples </a:t>
            </a:r>
            <a:r>
              <a:rPr lang="en-US" altLang="zh-TW" sz="2400" b="1" dirty="0"/>
              <a:t>of Mobile OS:</a:t>
            </a:r>
            <a:r>
              <a:rPr lang="en-US" altLang="zh-TW" b="1" dirty="0"/>
              <a:t> </a:t>
            </a:r>
            <a:r>
              <a:rPr lang="en-US" altLang="zh-TW" dirty="0">
                <a:hlinkClick r:id="rId2"/>
              </a:rPr>
              <a:t>Android OS</a:t>
            </a:r>
            <a:r>
              <a:rPr lang="en-US" altLang="zh-TW" dirty="0"/>
              <a:t>, </a:t>
            </a:r>
            <a:r>
              <a:rPr lang="en-US" altLang="zh-TW" dirty="0" err="1"/>
              <a:t>ios</a:t>
            </a:r>
            <a:r>
              <a:rPr lang="en-US" altLang="zh-TW" dirty="0"/>
              <a:t>, Symbian OS, and Windows mobile OS. </a:t>
            </a:r>
          </a:p>
          <a:p>
            <a:endParaRPr lang="zh-TW" altLang="en-US" dirty="0"/>
          </a:p>
        </p:txBody>
      </p:sp>
    </p:spTree>
    <p:extLst>
      <p:ext uri="{BB962C8B-B14F-4D97-AF65-F5344CB8AC3E}">
        <p14:creationId xmlns:p14="http://schemas.microsoft.com/office/powerpoint/2010/main" val="223809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85000" lnSpcReduction="20000"/>
          </a:bodyPr>
          <a:lstStyle/>
          <a:p>
            <a:pPr fontAlgn="base"/>
            <a:r>
              <a:rPr lang="en-US" altLang="zh-TW" b="1" dirty="0"/>
              <a:t>functions of an operating System:</a:t>
            </a:r>
            <a:r>
              <a:rPr lang="en-US" altLang="zh-TW" dirty="0"/>
              <a:t> </a:t>
            </a:r>
          </a:p>
          <a:p>
            <a:pPr fontAlgn="base"/>
            <a:r>
              <a:rPr lang="en-US" altLang="zh-TW" b="1" dirty="0"/>
              <a:t>Security –</a:t>
            </a:r>
            <a:r>
              <a:rPr lang="en-US" altLang="zh-TW" dirty="0"/>
              <a:t> </a:t>
            </a:r>
            <a:br>
              <a:rPr lang="en-US" altLang="zh-TW" dirty="0"/>
            </a:br>
            <a:r>
              <a:rPr lang="en-US" altLang="zh-TW" dirty="0"/>
              <a:t>The operating system uses password protection to protect user data and similar other techniques. it also prevents unauthorized access to programs and user data. </a:t>
            </a:r>
            <a:br>
              <a:rPr lang="en-US" altLang="zh-TW" dirty="0"/>
            </a:br>
            <a:r>
              <a:rPr lang="en-US" altLang="zh-TW" dirty="0"/>
              <a:t> </a:t>
            </a:r>
          </a:p>
          <a:p>
            <a:pPr fontAlgn="base"/>
            <a:r>
              <a:rPr lang="en-US" altLang="zh-TW" b="1" dirty="0"/>
              <a:t>Control over system performance –</a:t>
            </a:r>
            <a:r>
              <a:rPr lang="en-US" altLang="zh-TW" dirty="0"/>
              <a:t> </a:t>
            </a:r>
            <a:br>
              <a:rPr lang="en-US" altLang="zh-TW" dirty="0"/>
            </a:br>
            <a:r>
              <a:rPr lang="en-US" altLang="zh-TW" dirty="0"/>
              <a:t>Monitors overall system health to help improve performance. records the response time between service requests and system response to having a complete view of the system health. This can help improve performance by providing important information needed to troubleshoot problems. </a:t>
            </a:r>
            <a:br>
              <a:rPr lang="en-US" altLang="zh-TW" dirty="0"/>
            </a:br>
            <a:r>
              <a:rPr lang="en-US" altLang="zh-TW" dirty="0"/>
              <a:t> </a:t>
            </a:r>
          </a:p>
          <a:p>
            <a:pPr fontAlgn="base"/>
            <a:r>
              <a:rPr lang="en-US" altLang="zh-TW" b="1"/>
              <a:t>Job accounting –</a:t>
            </a:r>
            <a:r>
              <a:rPr lang="en-US" altLang="zh-TW"/>
              <a:t> </a:t>
            </a:r>
            <a:br>
              <a:rPr lang="en-US" altLang="zh-TW"/>
            </a:br>
            <a:r>
              <a:rPr lang="en-US" altLang="zh-TW"/>
              <a:t>Operating system Keeps track of time and resources used by various tasks and users, this information can be used to track resource usage for a particular user or group of users</a:t>
            </a:r>
          </a:p>
          <a:p>
            <a:endParaRPr lang="zh-TW" altLang="en-US"/>
          </a:p>
        </p:txBody>
      </p:sp>
    </p:spTree>
    <p:extLst>
      <p:ext uri="{BB962C8B-B14F-4D97-AF65-F5344CB8AC3E}">
        <p14:creationId xmlns:p14="http://schemas.microsoft.com/office/powerpoint/2010/main" val="78464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fontAlgn="base"/>
            <a:r>
              <a:rPr lang="en-US" altLang="zh-TW" b="1" dirty="0"/>
              <a:t>Error detecting aids –</a:t>
            </a:r>
            <a:r>
              <a:rPr lang="en-US" altLang="zh-TW" dirty="0"/>
              <a:t> </a:t>
            </a:r>
            <a:br>
              <a:rPr lang="en-US" altLang="zh-TW" dirty="0"/>
            </a:br>
            <a:r>
              <a:rPr lang="en-US" altLang="zh-TW" dirty="0"/>
              <a:t>The operating system constantly monitors the system to detect errors and avoid the malfunctioning of a computer system. </a:t>
            </a:r>
            <a:br>
              <a:rPr lang="en-US" altLang="zh-TW" dirty="0"/>
            </a:br>
            <a:r>
              <a:rPr lang="en-US" altLang="zh-TW" dirty="0"/>
              <a:t> </a:t>
            </a:r>
          </a:p>
          <a:p>
            <a:pPr fontAlgn="base"/>
            <a:r>
              <a:rPr lang="en-US" altLang="zh-TW" b="1" dirty="0"/>
              <a:t>Coordination between other software and users –</a:t>
            </a:r>
            <a:r>
              <a:rPr lang="en-US" altLang="zh-TW" dirty="0"/>
              <a:t> </a:t>
            </a:r>
            <a:br>
              <a:rPr lang="en-US" altLang="zh-TW" dirty="0"/>
            </a:br>
            <a:r>
              <a:rPr lang="en-US" altLang="zh-TW" dirty="0"/>
              <a:t>Operating systems also coordinate and assign interpreters, compilers, assemblers, and other software to the various users of the computer systems. </a:t>
            </a:r>
            <a:br>
              <a:rPr lang="en-US" altLang="zh-TW" dirty="0"/>
            </a:br>
            <a:r>
              <a:rPr lang="en-US" altLang="zh-TW" dirty="0"/>
              <a:t> </a:t>
            </a:r>
          </a:p>
          <a:p>
            <a:endParaRPr lang="zh-TW" altLang="en-US" dirty="0"/>
          </a:p>
        </p:txBody>
      </p:sp>
    </p:spTree>
    <p:extLst>
      <p:ext uri="{BB962C8B-B14F-4D97-AF65-F5344CB8AC3E}">
        <p14:creationId xmlns:p14="http://schemas.microsoft.com/office/powerpoint/2010/main" val="209893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5638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43551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44355" y="465513"/>
            <a:ext cx="10178322" cy="1492132"/>
          </a:xfrm>
        </p:spPr>
        <p:txBody>
          <a:bodyPr>
            <a:normAutofit/>
          </a:bodyPr>
          <a:lstStyle/>
          <a:p>
            <a:r>
              <a:rPr lang="en-US" altLang="zh-TW" dirty="0" smtClean="0"/>
              <a:t>COMPUTER SYSTEM</a:t>
            </a:r>
            <a:r>
              <a:rPr lang="en-US" altLang="zh-TW" dirty="0"/>
              <a:t/>
            </a:r>
            <a:br>
              <a:rPr lang="en-US" altLang="zh-TW" dirty="0"/>
            </a:br>
            <a:r>
              <a:rPr lang="en-US" altLang="zh-TW" dirty="0" smtClean="0"/>
              <a:t>unmanned </a:t>
            </a:r>
            <a:r>
              <a:rPr lang="en-US" altLang="zh-TW" dirty="0"/>
              <a:t>aerial </a:t>
            </a:r>
            <a:r>
              <a:rPr lang="en-US" altLang="zh-TW" dirty="0" smtClean="0"/>
              <a:t>vehicle</a:t>
            </a:r>
            <a:r>
              <a:rPr lang="en-US" altLang="zh-TW" dirty="0"/>
              <a:t> </a:t>
            </a:r>
            <a:r>
              <a:rPr lang="en-US" altLang="zh-TW" dirty="0" smtClean="0"/>
              <a:t>(UAV)</a:t>
            </a:r>
            <a:endParaRPr lang="zh-TW" altLang="en-US" dirty="0"/>
          </a:p>
        </p:txBody>
      </p:sp>
      <p:pic>
        <p:nvPicPr>
          <p:cNvPr id="6" name="圖片 5"/>
          <p:cNvPicPr>
            <a:picLocks noChangeAspect="1"/>
          </p:cNvPicPr>
          <p:nvPr/>
        </p:nvPicPr>
        <p:blipFill>
          <a:blip r:embed="rId2"/>
          <a:stretch>
            <a:fillRect/>
          </a:stretch>
        </p:blipFill>
        <p:spPr>
          <a:xfrm>
            <a:off x="5741411" y="2769369"/>
            <a:ext cx="5389331" cy="3596952"/>
          </a:xfrm>
          <a:prstGeom prst="rect">
            <a:avLst/>
          </a:prstGeom>
        </p:spPr>
      </p:pic>
      <p:pic>
        <p:nvPicPr>
          <p:cNvPr id="4" name="內容版面配置區 3"/>
          <p:cNvPicPr>
            <a:picLocks noGrp="1" noChangeAspect="1"/>
          </p:cNvPicPr>
          <p:nvPr>
            <p:ph idx="1"/>
          </p:nvPr>
        </p:nvPicPr>
        <p:blipFill>
          <a:blip r:embed="rId3"/>
          <a:stretch>
            <a:fillRect/>
          </a:stretch>
        </p:blipFill>
        <p:spPr>
          <a:xfrm>
            <a:off x="1224510" y="2061557"/>
            <a:ext cx="4792133" cy="3594100"/>
          </a:xfrm>
          <a:prstGeom prst="rect">
            <a:avLst/>
          </a:prstGeom>
        </p:spPr>
      </p:pic>
    </p:spTree>
    <p:extLst>
      <p:ext uri="{BB962C8B-B14F-4D97-AF65-F5344CB8AC3E}">
        <p14:creationId xmlns:p14="http://schemas.microsoft.com/office/powerpoint/2010/main" val="46032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System</a:t>
            </a:r>
            <a:br>
              <a:rPr lang="en-US" altLang="zh-TW" dirty="0"/>
            </a:br>
            <a:r>
              <a:rPr lang="en-US" altLang="zh-TW" dirty="0"/>
              <a:t>GOOGLE CLOUD</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110362" y="1874517"/>
            <a:ext cx="5700254" cy="3206774"/>
          </a:xfrm>
          <a:prstGeom prst="rect">
            <a:avLst/>
          </a:prstGeom>
        </p:spPr>
      </p:pic>
      <p:pic>
        <p:nvPicPr>
          <p:cNvPr id="6" name="圖片 5"/>
          <p:cNvPicPr>
            <a:picLocks noChangeAspect="1"/>
          </p:cNvPicPr>
          <p:nvPr/>
        </p:nvPicPr>
        <p:blipFill>
          <a:blip r:embed="rId3"/>
          <a:stretch>
            <a:fillRect/>
          </a:stretch>
        </p:blipFill>
        <p:spPr>
          <a:xfrm>
            <a:off x="7121385" y="600732"/>
            <a:ext cx="4308615" cy="3016872"/>
          </a:xfrm>
          <a:prstGeom prst="rect">
            <a:avLst/>
          </a:prstGeom>
        </p:spPr>
      </p:pic>
      <p:pic>
        <p:nvPicPr>
          <p:cNvPr id="7" name="圖片 6"/>
          <p:cNvPicPr>
            <a:picLocks noChangeAspect="1"/>
          </p:cNvPicPr>
          <p:nvPr/>
        </p:nvPicPr>
        <p:blipFill>
          <a:blip r:embed="rId4"/>
          <a:stretch>
            <a:fillRect/>
          </a:stretch>
        </p:blipFill>
        <p:spPr>
          <a:xfrm>
            <a:off x="6650182" y="3734491"/>
            <a:ext cx="5191934" cy="3212870"/>
          </a:xfrm>
          <a:prstGeom prst="rect">
            <a:avLst/>
          </a:prstGeom>
          <a:solidFill>
            <a:schemeClr val="accent3">
              <a:lumMod val="60000"/>
              <a:lumOff val="40000"/>
            </a:schemeClr>
          </a:solidFill>
        </p:spPr>
      </p:pic>
    </p:spTree>
    <p:extLst>
      <p:ext uri="{BB962C8B-B14F-4D97-AF65-F5344CB8AC3E}">
        <p14:creationId xmlns:p14="http://schemas.microsoft.com/office/powerpoint/2010/main" val="376713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Computer </a:t>
            </a:r>
            <a:r>
              <a:rPr lang="en-US" altLang="zh-TW" dirty="0" smtClean="0"/>
              <a:t>System</a:t>
            </a:r>
            <a:br>
              <a:rPr lang="en-US" altLang="zh-TW" dirty="0" smtClean="0"/>
            </a:br>
            <a:r>
              <a:rPr lang="en-US" altLang="zh-TW" dirty="0" smtClean="0"/>
              <a:t>Industrial </a:t>
            </a:r>
            <a:r>
              <a:rPr lang="en-US" altLang="zh-TW" dirty="0"/>
              <a:t>Control </a:t>
            </a:r>
            <a:r>
              <a:rPr lang="en-US" altLang="zh-TW" dirty="0" smtClean="0"/>
              <a:t>System</a:t>
            </a:r>
            <a:r>
              <a:rPr lang="zh-TW" altLang="en-US" dirty="0" smtClean="0"/>
              <a:t> </a:t>
            </a:r>
            <a:r>
              <a:rPr lang="en-US" altLang="zh-TW" dirty="0"/>
              <a:t>(</a:t>
            </a:r>
            <a:r>
              <a:rPr lang="en-US" altLang="zh-TW" dirty="0" smtClean="0"/>
              <a:t>ICS</a:t>
            </a:r>
            <a:r>
              <a:rPr lang="en-US" altLang="zh-TW" dirty="0"/>
              <a:t>)</a:t>
            </a:r>
            <a:r>
              <a:rPr lang="zh-TW" altLang="en-US" dirty="0"/>
              <a:t/>
            </a:r>
            <a:br>
              <a:rPr lang="zh-TW" altLang="en-US" dirty="0"/>
            </a:br>
            <a:endParaRPr lang="zh-TW" altLang="en-US" dirty="0"/>
          </a:p>
        </p:txBody>
      </p:sp>
      <p:pic>
        <p:nvPicPr>
          <p:cNvPr id="7" name="內容版面配置區 6"/>
          <p:cNvPicPr>
            <a:picLocks noGrp="1" noChangeAspect="1"/>
          </p:cNvPicPr>
          <p:nvPr>
            <p:ph idx="1"/>
          </p:nvPr>
        </p:nvPicPr>
        <p:blipFill>
          <a:blip r:embed="rId2"/>
          <a:stretch>
            <a:fillRect/>
          </a:stretch>
        </p:blipFill>
        <p:spPr>
          <a:xfrm>
            <a:off x="1343580" y="1704110"/>
            <a:ext cx="2427933" cy="2432021"/>
          </a:xfrm>
          <a:prstGeom prst="rect">
            <a:avLst/>
          </a:prstGeom>
          <a:solidFill>
            <a:schemeClr val="accent3">
              <a:lumMod val="60000"/>
              <a:lumOff val="40000"/>
            </a:schemeClr>
          </a:solidFill>
        </p:spPr>
      </p:pic>
      <p:pic>
        <p:nvPicPr>
          <p:cNvPr id="8" name="圖片 7"/>
          <p:cNvPicPr>
            <a:picLocks noChangeAspect="1"/>
          </p:cNvPicPr>
          <p:nvPr/>
        </p:nvPicPr>
        <p:blipFill>
          <a:blip r:embed="rId3"/>
          <a:stretch>
            <a:fillRect/>
          </a:stretch>
        </p:blipFill>
        <p:spPr>
          <a:xfrm>
            <a:off x="5843847" y="1791388"/>
            <a:ext cx="5459690" cy="3279265"/>
          </a:xfrm>
          <a:prstGeom prst="rect">
            <a:avLst/>
          </a:prstGeom>
          <a:solidFill>
            <a:schemeClr val="accent3">
              <a:lumMod val="60000"/>
              <a:lumOff val="40000"/>
            </a:schemeClr>
          </a:solidFill>
          <a:ln/>
        </p:spPr>
        <p:style>
          <a:lnRef idx="1">
            <a:schemeClr val="accent3"/>
          </a:lnRef>
          <a:fillRef idx="2">
            <a:schemeClr val="accent3"/>
          </a:fillRef>
          <a:effectRef idx="1">
            <a:schemeClr val="accent3"/>
          </a:effectRef>
          <a:fontRef idx="minor">
            <a:schemeClr val="dk1"/>
          </a:fontRef>
        </p:style>
      </p:pic>
      <p:pic>
        <p:nvPicPr>
          <p:cNvPr id="9" name="圖片 8"/>
          <p:cNvPicPr>
            <a:picLocks noChangeAspect="1"/>
          </p:cNvPicPr>
          <p:nvPr/>
        </p:nvPicPr>
        <p:blipFill>
          <a:blip r:embed="rId4"/>
          <a:stretch>
            <a:fillRect/>
          </a:stretch>
        </p:blipFill>
        <p:spPr>
          <a:xfrm>
            <a:off x="1251678" y="4246095"/>
            <a:ext cx="5574381" cy="2166605"/>
          </a:xfrm>
          <a:prstGeom prst="rect">
            <a:avLst/>
          </a:prstGeom>
        </p:spPr>
      </p:pic>
    </p:spTree>
    <p:extLst>
      <p:ext uri="{BB962C8B-B14F-4D97-AF65-F5344CB8AC3E}">
        <p14:creationId xmlns:p14="http://schemas.microsoft.com/office/powerpoint/2010/main" val="247756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8180" y="2851265"/>
            <a:ext cx="10178322" cy="1492132"/>
          </a:xfrm>
        </p:spPr>
        <p:txBody>
          <a:bodyPr>
            <a:normAutofit fontScale="90000"/>
          </a:bodyPr>
          <a:lstStyle/>
          <a:p>
            <a:r>
              <a:rPr lang="en-US" altLang="zh-TW" sz="6000" dirty="0"/>
              <a:t>Computer hardware</a:t>
            </a:r>
            <a:r>
              <a:rPr lang="en-US" altLang="zh-TW" sz="5400" dirty="0"/>
              <a:t/>
            </a:r>
            <a:br>
              <a:rPr lang="en-US" altLang="zh-TW" sz="5400" dirty="0"/>
            </a:br>
            <a:endParaRPr lang="zh-TW" altLang="en-US" dirty="0"/>
          </a:p>
        </p:txBody>
      </p:sp>
    </p:spTree>
    <p:extLst>
      <p:ext uri="{BB962C8B-B14F-4D97-AF65-F5344CB8AC3E}">
        <p14:creationId xmlns:p14="http://schemas.microsoft.com/office/powerpoint/2010/main" val="416785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hardware</a:t>
            </a:r>
            <a:br>
              <a:rPr lang="en-US" altLang="zh-TW" dirty="0"/>
            </a:br>
            <a:r>
              <a:rPr lang="en-US" altLang="zh-TW" dirty="0"/>
              <a:t>raspberry pi 4</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51217" y="2172854"/>
            <a:ext cx="5438775" cy="3238500"/>
          </a:xfrm>
          <a:prstGeom prst="rect">
            <a:avLst/>
          </a:prstGeom>
          <a:solidFill>
            <a:schemeClr val="accent3">
              <a:lumMod val="60000"/>
              <a:lumOff val="40000"/>
            </a:schemeClr>
          </a:solidFill>
        </p:spPr>
      </p:pic>
    </p:spTree>
    <p:extLst>
      <p:ext uri="{BB962C8B-B14F-4D97-AF65-F5344CB8AC3E}">
        <p14:creationId xmlns:p14="http://schemas.microsoft.com/office/powerpoint/2010/main" val="217363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Computer hardware</a:t>
            </a:r>
            <a:br>
              <a:rPr lang="en-US" altLang="zh-TW" dirty="0"/>
            </a:br>
            <a:r>
              <a:rPr lang="en-US" altLang="zh-TW" dirty="0" err="1"/>
              <a:t>iphone</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39946" y="2061557"/>
            <a:ext cx="5361568" cy="3594100"/>
          </a:xfrm>
          <a:prstGeom prst="rect">
            <a:avLst/>
          </a:prstGeom>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285738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Von Neumann </a:t>
            </a:r>
            <a:r>
              <a:rPr lang="en-US" altLang="zh-TW" dirty="0" smtClean="0"/>
              <a:t>architecture</a:t>
            </a:r>
            <a:endParaRPr lang="zh-TW" altLang="en-US" dirty="0"/>
          </a:p>
        </p:txBody>
      </p:sp>
      <p:sp>
        <p:nvSpPr>
          <p:cNvPr id="3" name="內容版面配置區 2"/>
          <p:cNvSpPr>
            <a:spLocks noGrp="1"/>
          </p:cNvSpPr>
          <p:nvPr>
            <p:ph idx="1"/>
          </p:nvPr>
        </p:nvSpPr>
        <p:spPr>
          <a:xfrm>
            <a:off x="1083223" y="1850476"/>
            <a:ext cx="9905999" cy="3541714"/>
          </a:xfrm>
        </p:spPr>
        <p:txBody>
          <a:bodyPr>
            <a:normAutofit fontScale="92500"/>
          </a:bodyPr>
          <a:lstStyle/>
          <a:p>
            <a:r>
              <a:rPr lang="en-US" altLang="zh-TW" dirty="0"/>
              <a:t>The </a:t>
            </a:r>
            <a:r>
              <a:rPr lang="en-US" altLang="zh-TW" b="1" dirty="0"/>
              <a:t>von Neumann architecture</a:t>
            </a:r>
            <a:r>
              <a:rPr lang="en-US" altLang="zh-TW" dirty="0"/>
              <a:t> — also known as the </a:t>
            </a:r>
            <a:r>
              <a:rPr lang="en-US" altLang="zh-TW" b="1" dirty="0"/>
              <a:t>von Neumann model</a:t>
            </a:r>
            <a:r>
              <a:rPr lang="en-US" altLang="zh-TW" dirty="0"/>
              <a:t> or </a:t>
            </a:r>
            <a:r>
              <a:rPr lang="en-US" altLang="zh-TW" b="1" dirty="0"/>
              <a:t>Princeton architecture</a:t>
            </a:r>
            <a:r>
              <a:rPr lang="en-US" altLang="zh-TW" dirty="0"/>
              <a:t> — is a </a:t>
            </a:r>
            <a:r>
              <a:rPr lang="en-US" altLang="zh-TW" dirty="0">
                <a:hlinkClick r:id="rId2" tooltip="Computer architecture"/>
              </a:rPr>
              <a:t>computer architecture</a:t>
            </a:r>
            <a:r>
              <a:rPr lang="en-US" altLang="zh-TW" dirty="0"/>
              <a:t> based on a 1945 description by </a:t>
            </a:r>
            <a:r>
              <a:rPr lang="en-US" altLang="zh-TW" dirty="0">
                <a:hlinkClick r:id="rId3" tooltip="John von Neumann"/>
              </a:rPr>
              <a:t>John von Neumann</a:t>
            </a:r>
            <a:r>
              <a:rPr lang="en-US" altLang="zh-TW" dirty="0"/>
              <a:t>, and by others, in the </a:t>
            </a:r>
            <a:r>
              <a:rPr lang="en-US" altLang="zh-TW" i="1" dirty="0">
                <a:hlinkClick r:id="rId4" tooltip="First Draft of a Report on the EDVAC"/>
              </a:rPr>
              <a:t>First Draft of a Report on the </a:t>
            </a:r>
            <a:r>
              <a:rPr lang="en-US" altLang="zh-TW" i="1" dirty="0" smtClean="0">
                <a:hlinkClick r:id="rId4" tooltip="First Draft of a Report on the EDVAC"/>
              </a:rPr>
              <a:t>EDVAC</a:t>
            </a:r>
            <a:r>
              <a:rPr lang="en-US" altLang="zh-TW" dirty="0" smtClean="0"/>
              <a:t>.</a:t>
            </a:r>
            <a:r>
              <a:rPr lang="en-US" altLang="zh-TW" baseline="30000" dirty="0"/>
              <a:t> </a:t>
            </a:r>
            <a:r>
              <a:rPr lang="en-US" altLang="zh-TW" dirty="0" smtClean="0"/>
              <a:t>The </a:t>
            </a:r>
            <a:r>
              <a:rPr lang="en-US" altLang="zh-TW" dirty="0"/>
              <a:t>document describes a design architecture for an electronic </a:t>
            </a:r>
            <a:r>
              <a:rPr lang="en-US" altLang="zh-TW" dirty="0">
                <a:hlinkClick r:id="rId5" tooltip="Digital computer"/>
              </a:rPr>
              <a:t>digital computer</a:t>
            </a:r>
            <a:r>
              <a:rPr lang="en-US" altLang="zh-TW" dirty="0"/>
              <a:t> with these components:</a:t>
            </a:r>
          </a:p>
          <a:p>
            <a:r>
              <a:rPr lang="en-US" altLang="zh-TW" dirty="0"/>
              <a:t>A </a:t>
            </a:r>
            <a:r>
              <a:rPr lang="en-US" altLang="zh-TW" dirty="0">
                <a:hlinkClick r:id="rId6" tooltip="Central processing unit"/>
              </a:rPr>
              <a:t>processing unit</a:t>
            </a:r>
            <a:r>
              <a:rPr lang="en-US" altLang="zh-TW" dirty="0"/>
              <a:t> with both an </a:t>
            </a:r>
            <a:r>
              <a:rPr lang="en-US" altLang="zh-TW" dirty="0">
                <a:hlinkClick r:id="rId7" tooltip="Arithmetic logic unit"/>
              </a:rPr>
              <a:t>arithmetic logic unit</a:t>
            </a:r>
            <a:r>
              <a:rPr lang="en-US" altLang="zh-TW" dirty="0"/>
              <a:t> and </a:t>
            </a:r>
            <a:r>
              <a:rPr lang="en-US" altLang="zh-TW" dirty="0">
                <a:hlinkClick r:id="rId8" tooltip="Processor register"/>
              </a:rPr>
              <a:t>processor registers</a:t>
            </a:r>
            <a:endParaRPr lang="en-US" altLang="zh-TW" dirty="0"/>
          </a:p>
          <a:p>
            <a:r>
              <a:rPr lang="en-US" altLang="zh-TW" dirty="0"/>
              <a:t>A </a:t>
            </a:r>
            <a:r>
              <a:rPr lang="en-US" altLang="zh-TW" dirty="0">
                <a:hlinkClick r:id="rId9" tooltip="Control unit"/>
              </a:rPr>
              <a:t>control unit</a:t>
            </a:r>
            <a:r>
              <a:rPr lang="en-US" altLang="zh-TW" dirty="0"/>
              <a:t> that includes an </a:t>
            </a:r>
            <a:r>
              <a:rPr lang="en-US" altLang="zh-TW" dirty="0">
                <a:hlinkClick r:id="rId10" tooltip="Instruction register"/>
              </a:rPr>
              <a:t>instruction register</a:t>
            </a:r>
            <a:r>
              <a:rPr lang="en-US" altLang="zh-TW" dirty="0"/>
              <a:t> and a </a:t>
            </a:r>
            <a:r>
              <a:rPr lang="en-US" altLang="zh-TW" dirty="0">
                <a:hlinkClick r:id="rId11" tooltip="Program counter"/>
              </a:rPr>
              <a:t>program counter</a:t>
            </a:r>
            <a:endParaRPr lang="en-US" altLang="zh-TW" dirty="0"/>
          </a:p>
          <a:p>
            <a:r>
              <a:rPr lang="en-US" altLang="zh-TW" dirty="0">
                <a:hlinkClick r:id="rId12" tooltip="Computer memory"/>
              </a:rPr>
              <a:t>Memory</a:t>
            </a:r>
            <a:r>
              <a:rPr lang="en-US" altLang="zh-TW" dirty="0"/>
              <a:t> that stores </a:t>
            </a:r>
            <a:r>
              <a:rPr lang="en-US" altLang="zh-TW" dirty="0">
                <a:hlinkClick r:id="rId13" tooltip="Data (computing)"/>
              </a:rPr>
              <a:t>data</a:t>
            </a:r>
            <a:r>
              <a:rPr lang="en-US" altLang="zh-TW" dirty="0"/>
              <a:t> and </a:t>
            </a:r>
            <a:r>
              <a:rPr lang="en-US" altLang="zh-TW" dirty="0">
                <a:hlinkClick r:id="rId14" tooltip="Instruction set"/>
              </a:rPr>
              <a:t>instructions</a:t>
            </a:r>
            <a:endParaRPr lang="en-US" altLang="zh-TW" dirty="0"/>
          </a:p>
          <a:p>
            <a:r>
              <a:rPr lang="en-US" altLang="zh-TW" dirty="0"/>
              <a:t>External </a:t>
            </a:r>
            <a:r>
              <a:rPr lang="en-US" altLang="zh-TW" dirty="0">
                <a:hlinkClick r:id="rId15" tooltip="Mass storage"/>
              </a:rPr>
              <a:t>mass storage</a:t>
            </a:r>
            <a:endParaRPr lang="en-US" altLang="zh-TW" dirty="0"/>
          </a:p>
          <a:p>
            <a:r>
              <a:rPr lang="en-US" altLang="zh-TW" dirty="0">
                <a:hlinkClick r:id="rId16" tooltip="Input and output"/>
              </a:rPr>
              <a:t>Input and output</a:t>
            </a:r>
            <a:r>
              <a:rPr lang="en-US" altLang="zh-TW" dirty="0"/>
              <a:t> mechanisms</a:t>
            </a:r>
            <a:r>
              <a:rPr lang="en-US" altLang="zh-TW" baseline="30000" dirty="0">
                <a:hlinkClick r:id="rId17"/>
              </a:rPr>
              <a:t>[</a:t>
            </a:r>
            <a:endParaRPr lang="en-US" altLang="zh-TW" dirty="0"/>
          </a:p>
          <a:p>
            <a:endParaRPr lang="zh-TW" altLang="en-US" dirty="0"/>
          </a:p>
        </p:txBody>
      </p:sp>
      <p:pic>
        <p:nvPicPr>
          <p:cNvPr id="4" name="圖片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87984" y="4271183"/>
            <a:ext cx="4102678" cy="2379553"/>
          </a:xfrm>
          <a:prstGeom prst="rect">
            <a:avLst/>
          </a:prstGeom>
        </p:spPr>
      </p:pic>
    </p:spTree>
    <p:extLst>
      <p:ext uri="{BB962C8B-B14F-4D97-AF65-F5344CB8AC3E}">
        <p14:creationId xmlns:p14="http://schemas.microsoft.com/office/powerpoint/2010/main" val="61033821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TM10001106[[fn=徽章]]</Template>
  <TotalTime>66</TotalTime>
  <Words>1647</Words>
  <Application>Microsoft Office PowerPoint</Application>
  <PresentationFormat>寬螢幕</PresentationFormat>
  <Paragraphs>132</Paragraphs>
  <Slides>28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28</vt:i4>
      </vt:variant>
    </vt:vector>
  </HeadingPairs>
  <TitlesOfParts>
    <vt:vector size="34" baseType="lpstr">
      <vt:lpstr>微軟正黑體</vt:lpstr>
      <vt:lpstr>新細明體</vt:lpstr>
      <vt:lpstr>Arial</vt:lpstr>
      <vt:lpstr>Gill Sans MT</vt:lpstr>
      <vt:lpstr>Impact</vt:lpstr>
      <vt:lpstr>Badge</vt:lpstr>
      <vt:lpstr>Computer Organization</vt:lpstr>
      <vt:lpstr>COMPUTER SYSTEM</vt:lpstr>
      <vt:lpstr>COMPUTER SYSTEM unmanned aerial vehicle (UAV)</vt:lpstr>
      <vt:lpstr>Computer System GOOGLE CLOUD</vt:lpstr>
      <vt:lpstr>Computer System Industrial Control System (ICS) </vt:lpstr>
      <vt:lpstr>Computer hardware </vt:lpstr>
      <vt:lpstr>Computer hardware raspberry pi 4</vt:lpstr>
      <vt:lpstr>Computer hardware iphone</vt:lpstr>
      <vt:lpstr>Von Neumann architecture</vt:lpstr>
      <vt:lpstr>John von Neumann</vt:lpstr>
      <vt:lpstr>Instruction set architecture </vt:lpstr>
      <vt:lpstr>MEMORY HEIRACHY</vt:lpstr>
      <vt:lpstr>Principle of locality </vt:lpstr>
      <vt:lpstr>RAM vs ROM </vt:lpstr>
      <vt:lpstr>DRAM vs SRAM</vt:lpstr>
      <vt:lpstr>Computer  software: operating system</vt:lpstr>
      <vt:lpstr>Computer software: Operating system </vt:lpstr>
      <vt:lpstr>Kind of os:</vt:lpstr>
      <vt:lpstr>Batch OS </vt:lpstr>
      <vt:lpstr>Distributed OS </vt:lpstr>
      <vt:lpstr>Multitasking OS </vt:lpstr>
      <vt:lpstr>Network OS </vt:lpstr>
      <vt:lpstr>Real-OS </vt:lpstr>
      <vt:lpstr>Mobile OS </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dc:title>
  <dc:creator>owner</dc:creator>
  <cp:lastModifiedBy>owner</cp:lastModifiedBy>
  <cp:revision>7</cp:revision>
  <dcterms:created xsi:type="dcterms:W3CDTF">2022-12-28T00:44:54Z</dcterms:created>
  <dcterms:modified xsi:type="dcterms:W3CDTF">2022-12-28T01:50:59Z</dcterms:modified>
</cp:coreProperties>
</file>